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3" r:id="rId18"/>
    <p:sldId id="276" r:id="rId19"/>
    <p:sldId id="275" r:id="rId20"/>
    <p:sldId id="277" r:id="rId21"/>
    <p:sldId id="270" r:id="rId22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20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968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07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129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970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3339" y="447497"/>
            <a:ext cx="4741545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89011" y="2424908"/>
            <a:ext cx="3955415" cy="2366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3339" y="447497"/>
            <a:ext cx="4741545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89011" y="2424908"/>
            <a:ext cx="3955415" cy="23666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65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8.png"/><Relationship Id="rId7" Type="http://schemas.openxmlformats.org/officeDocument/2006/relationships/image" Target="../media/image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hyperlink" Target="https://fioco.ru/obraztsi_i_opisaniya_vpr_2025" TargetMode="Externa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1.png"/><Relationship Id="rId7" Type="http://schemas.openxmlformats.org/officeDocument/2006/relationships/image" Target="../media/image2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850849"/>
            <a:ext cx="8617251" cy="30899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810" algn="ctr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Организация</a:t>
            </a:r>
            <a:r>
              <a:rPr sz="4000" spc="-40" dirty="0"/>
              <a:t> </a:t>
            </a:r>
            <a:r>
              <a:rPr sz="4000" dirty="0"/>
              <a:t>и</a:t>
            </a:r>
            <a:r>
              <a:rPr sz="4000" spc="-30" dirty="0"/>
              <a:t> </a:t>
            </a:r>
            <a:r>
              <a:rPr sz="4000" spc="-10" dirty="0"/>
              <a:t>проведение </a:t>
            </a:r>
            <a:r>
              <a:rPr sz="4000" dirty="0"/>
              <a:t>всероссийских</a:t>
            </a:r>
            <a:r>
              <a:rPr sz="4000" spc="-130" dirty="0"/>
              <a:t> </a:t>
            </a:r>
            <a:r>
              <a:rPr sz="4000" spc="-10" dirty="0"/>
              <a:t>проверочных </a:t>
            </a:r>
            <a:r>
              <a:rPr sz="4000" dirty="0"/>
              <a:t>работ</a:t>
            </a:r>
            <a:r>
              <a:rPr sz="4000" spc="-130" dirty="0"/>
              <a:t> </a:t>
            </a:r>
            <a:r>
              <a:rPr sz="4000" dirty="0"/>
              <a:t>(ВПР)</a:t>
            </a:r>
            <a:r>
              <a:rPr sz="4000" spc="-125" dirty="0"/>
              <a:t> </a:t>
            </a:r>
            <a:r>
              <a:rPr sz="4000" dirty="0"/>
              <a:t>для</a:t>
            </a:r>
            <a:r>
              <a:rPr sz="4000" spc="-130" dirty="0"/>
              <a:t> </a:t>
            </a:r>
            <a:r>
              <a:rPr sz="4000" spc="-10" dirty="0" err="1"/>
              <a:t>учащихся</a:t>
            </a:r>
            <a:r>
              <a:rPr sz="4000" spc="-10" dirty="0"/>
              <a:t> </a:t>
            </a:r>
            <a:r>
              <a:rPr lang="ru-RU" sz="4000" spc="-10" dirty="0" smtClean="0"/>
              <a:t/>
            </a:r>
            <a:br>
              <a:rPr lang="ru-RU" sz="4000" spc="-10" dirty="0" smtClean="0"/>
            </a:br>
            <a:r>
              <a:rPr sz="4000" dirty="0" smtClean="0"/>
              <a:t>4,5,6,7,8,10</a:t>
            </a:r>
            <a:r>
              <a:rPr sz="4000" spc="-165" dirty="0" smtClean="0"/>
              <a:t> </a:t>
            </a:r>
            <a:r>
              <a:rPr sz="4000" spc="-10" dirty="0"/>
              <a:t>классов</a:t>
            </a:r>
            <a:endParaRPr sz="4000" dirty="0"/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4000" dirty="0"/>
              <a:t>в</a:t>
            </a:r>
            <a:r>
              <a:rPr sz="4000" spc="-120" dirty="0"/>
              <a:t> </a:t>
            </a:r>
            <a:r>
              <a:rPr lang="ru-RU" sz="4000" spc="-45" dirty="0" smtClean="0"/>
              <a:t>МАОУ СОШ </a:t>
            </a:r>
            <a:r>
              <a:rPr lang="ru-RU" sz="4000" spc="-45" dirty="0" err="1" smtClean="0"/>
              <a:t>с.Красный</a:t>
            </a:r>
            <a:r>
              <a:rPr lang="ru-RU" sz="4000" spc="-45" dirty="0" smtClean="0"/>
              <a:t> Ключ  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3303270" y="3900042"/>
            <a:ext cx="253746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4000" b="1" spc="-5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C00000"/>
                </a:solidFill>
                <a:latin typeface="Times New Roman"/>
                <a:cs typeface="Times New Roman"/>
              </a:rPr>
              <a:t>2025</a:t>
            </a:r>
            <a:r>
              <a:rPr sz="40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40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году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6456" y="5479879"/>
            <a:ext cx="591362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chemeClr val="tx1"/>
                </a:solidFill>
                <a:latin typeface="Times New Roman"/>
                <a:cs typeface="Times New Roman"/>
              </a:rPr>
              <a:t>Заместитель</a:t>
            </a:r>
            <a:r>
              <a:rPr sz="1600" b="1" spc="-3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1600" b="1" dirty="0" err="1">
                <a:solidFill>
                  <a:schemeClr val="tx1"/>
                </a:solidFill>
                <a:latin typeface="Times New Roman"/>
                <a:cs typeface="Times New Roman"/>
              </a:rPr>
              <a:t>директора</a:t>
            </a:r>
            <a:r>
              <a:rPr sz="1600" b="1" spc="300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600" b="1" spc="300" dirty="0" smtClean="0">
                <a:solidFill>
                  <a:schemeClr val="tx1"/>
                </a:solidFill>
                <a:latin typeface="Times New Roman"/>
                <a:cs typeface="Times New Roman"/>
              </a:rPr>
              <a:t>по учебной работе </a:t>
            </a:r>
            <a:r>
              <a:rPr lang="ru-RU" sz="1600" b="1" spc="-20" dirty="0" smtClean="0">
                <a:solidFill>
                  <a:schemeClr val="tx1"/>
                </a:solidFill>
                <a:latin typeface="Times New Roman"/>
                <a:cs typeface="Times New Roman"/>
              </a:rPr>
              <a:t>Калик С.А</a:t>
            </a:r>
            <a:r>
              <a:rPr sz="1600" b="1" spc="-20" dirty="0" smtClean="0">
                <a:solidFill>
                  <a:schemeClr val="tx1"/>
                </a:solidFill>
                <a:latin typeface="Times New Roman"/>
                <a:cs typeface="Times New Roman"/>
              </a:rPr>
              <a:t>.</a:t>
            </a:r>
            <a:endParaRPr sz="16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12179" y="4360163"/>
            <a:ext cx="3131820" cy="249783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64919" y="417551"/>
            <a:ext cx="504755" cy="5176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380" y="284733"/>
            <a:ext cx="53333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ВПР</a:t>
            </a:r>
            <a:r>
              <a:rPr sz="3200" spc="-40" dirty="0"/>
              <a:t> </a:t>
            </a:r>
            <a:r>
              <a:rPr sz="3200" dirty="0"/>
              <a:t>2024-2025</a:t>
            </a:r>
            <a:r>
              <a:rPr sz="3200" spc="-80" dirty="0"/>
              <a:t> </a:t>
            </a:r>
            <a:r>
              <a:rPr sz="3200" dirty="0"/>
              <a:t>учебного</a:t>
            </a:r>
            <a:r>
              <a:rPr sz="3200" spc="-65" dirty="0"/>
              <a:t> </a:t>
            </a:r>
            <a:r>
              <a:rPr sz="3200" spc="-20" dirty="0"/>
              <a:t>года</a:t>
            </a:r>
            <a:endParaRPr sz="32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04850" y="812800"/>
          <a:ext cx="8288655" cy="58712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6540"/>
                <a:gridCol w="6762115"/>
              </a:tblGrid>
              <a:tr h="260350">
                <a:tc>
                  <a:txBody>
                    <a:bodyPr/>
                    <a:lstStyle/>
                    <a:p>
                      <a:pPr algn="ctr">
                        <a:lnSpc>
                          <a:spcPts val="1855"/>
                        </a:lnSpc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Классы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55"/>
                        </a:lnSpc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Предметы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</a:tr>
              <a:tr h="636270"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86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(окружающий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мир,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литературное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чтение,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английский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язык)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1043305"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86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(история,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литература,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английский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язык)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(биология,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география)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1043305">
                <a:tc>
                  <a:txBody>
                    <a:bodyPr/>
                    <a:lstStyle/>
                    <a:p>
                      <a:pPr algn="ctr">
                        <a:lnSpc>
                          <a:spcPts val="1860"/>
                        </a:lnSpc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6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86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(история,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литература,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английский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обществознание),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(биология,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география)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1043305">
                <a:tc>
                  <a:txBody>
                    <a:bodyPr/>
                    <a:lstStyle/>
                    <a:p>
                      <a:pPr algn="ctr">
                        <a:lnSpc>
                          <a:spcPts val="1864"/>
                        </a:lnSpc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864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8580" marR="732790">
                        <a:lnSpc>
                          <a:spcPct val="106900"/>
                        </a:lnSpc>
                        <a:spcBef>
                          <a:spcPts val="1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(история,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литература,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английский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обществознание),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(биология,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география,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физика,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информатика)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783590">
                <a:tc>
                  <a:txBody>
                    <a:bodyPr/>
                    <a:lstStyle/>
                    <a:p>
                      <a:pPr algn="ctr">
                        <a:lnSpc>
                          <a:spcPts val="1864"/>
                        </a:lnSpc>
                      </a:pPr>
                      <a:r>
                        <a:rPr sz="1600" b="1" spc="-50" dirty="0">
                          <a:latin typeface="Calibri"/>
                          <a:cs typeface="Calibri"/>
                        </a:rPr>
                        <a:t>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864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8580" marR="732790">
                        <a:lnSpc>
                          <a:spcPct val="106900"/>
                        </a:lnSpc>
                        <a:spcBef>
                          <a:spcPts val="1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(история,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литература,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английский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обществознание),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(биология,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география,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физика,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химия,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информатика)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1061085">
                <a:tc>
                  <a:txBody>
                    <a:bodyPr/>
                    <a:lstStyle/>
                    <a:p>
                      <a:pPr algn="ctr">
                        <a:lnSpc>
                          <a:spcPts val="1864"/>
                        </a:lnSpc>
                      </a:pPr>
                      <a:r>
                        <a:rPr sz="1600" b="1" spc="-25" dirty="0">
                          <a:latin typeface="Calibri"/>
                          <a:cs typeface="Calibri"/>
                        </a:rPr>
                        <a:t>10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864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математика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68580" marR="732790">
                        <a:lnSpc>
                          <a:spcPct val="107000"/>
                        </a:lnSpc>
                        <a:spcBef>
                          <a:spcPts val="10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6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(история,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литература,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английский</a:t>
                      </a:r>
                      <a:r>
                        <a:rPr sz="16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обществознание),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предмет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(география,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физика,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химия)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01811" y="274320"/>
            <a:ext cx="571500" cy="54559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1796" y="1275715"/>
            <a:ext cx="7759700" cy="39770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Информация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распределении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предметов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классам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в </a:t>
            </a:r>
            <a:r>
              <a:rPr sz="2400" b="1" dirty="0">
                <a:latin typeface="Times New Roman"/>
                <a:cs typeface="Times New Roman"/>
              </a:rPr>
              <a:t>параллели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(Предмет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1</a:t>
            </a:r>
            <a:r>
              <a:rPr sz="24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4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Предмет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2)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предоставляется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в </a:t>
            </a:r>
            <a:r>
              <a:rPr sz="2400" b="1" dirty="0">
                <a:latin typeface="Times New Roman"/>
                <a:cs typeface="Times New Roman"/>
              </a:rPr>
              <a:t>школу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через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личный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кабинет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ФИС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ОКО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за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несколько </a:t>
            </a:r>
            <a:r>
              <a:rPr sz="2400" b="1" dirty="0">
                <a:latin typeface="Times New Roman"/>
                <a:cs typeface="Times New Roman"/>
              </a:rPr>
              <a:t>дней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до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дня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проведения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ВПР.</a:t>
            </a:r>
            <a:endParaRPr sz="24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  <a:spcBef>
                <a:spcPts val="575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Распределение</a:t>
            </a:r>
            <a:r>
              <a:rPr sz="2400" b="1" u="sng" spc="-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предметов</a:t>
            </a:r>
            <a:r>
              <a:rPr sz="2400" b="1" u="sng" spc="-1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проводит</a:t>
            </a:r>
            <a:endParaRPr sz="2400">
              <a:latin typeface="Times New Roman"/>
              <a:cs typeface="Times New Roman"/>
            </a:endParaRPr>
          </a:p>
          <a:p>
            <a:pPr marL="513715" marR="504825" algn="ctr">
              <a:lnSpc>
                <a:spcPct val="100000"/>
              </a:lnSpc>
              <a:spcBef>
                <a:spcPts val="580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ФГБУ</a:t>
            </a:r>
            <a:r>
              <a:rPr sz="2400" b="1" u="sng" spc="-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«Федеральный</a:t>
            </a:r>
            <a:r>
              <a:rPr sz="2400" b="1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институт</a:t>
            </a:r>
            <a:r>
              <a:rPr sz="2400" b="1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оценки</a:t>
            </a:r>
            <a:r>
              <a:rPr sz="2400" b="1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качества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образования»</a:t>
            </a:r>
            <a:endParaRPr sz="2400">
              <a:latin typeface="Times New Roman"/>
              <a:cs typeface="Times New Roman"/>
            </a:endParaRPr>
          </a:p>
          <a:p>
            <a:pPr marL="3175" algn="ctr">
              <a:lnSpc>
                <a:spcPct val="100000"/>
              </a:lnSpc>
              <a:spcBef>
                <a:spcPts val="575"/>
              </a:spcBef>
            </a:pP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Учитель-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предметник,</a:t>
            </a:r>
            <a:r>
              <a:rPr sz="24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классный</a:t>
            </a:r>
            <a:r>
              <a:rPr sz="2400" b="1" u="sng" spc="-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руководитель,</a:t>
            </a:r>
            <a:r>
              <a:rPr sz="24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ребенок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или</a:t>
            </a:r>
            <a:r>
              <a:rPr sz="2400" b="1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родитель</a:t>
            </a:r>
            <a:r>
              <a:rPr sz="2400" b="1" u="sng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(законный</a:t>
            </a:r>
            <a:r>
              <a:rPr sz="2400" b="1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представитель)</a:t>
            </a:r>
            <a:r>
              <a:rPr sz="2400" b="1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ребенка</a:t>
            </a:r>
            <a:endParaRPr sz="24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  <a:spcBef>
                <a:spcPts val="575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не</a:t>
            </a:r>
            <a:r>
              <a:rPr sz="24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могут</a:t>
            </a:r>
            <a:r>
              <a:rPr sz="24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выбрать</a:t>
            </a:r>
            <a:r>
              <a:rPr sz="2400" b="1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</a:t>
            </a:r>
            <a:r>
              <a:rPr sz="24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4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своему</a:t>
            </a:r>
            <a:r>
              <a:rPr sz="24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желанию.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9543" y="5157215"/>
            <a:ext cx="2036063" cy="15239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4923" y="548640"/>
            <a:ext cx="641067" cy="64246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57627" y="867155"/>
            <a:ext cx="4307205" cy="854710"/>
            <a:chOff x="2357627" y="867155"/>
            <a:chExt cx="4307205" cy="8547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57627" y="867155"/>
              <a:ext cx="3733038" cy="85420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1468" y="1424939"/>
              <a:ext cx="4062983" cy="4013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90545" y="963549"/>
            <a:ext cx="40874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/>
              <a:t>Демоверсии</a:t>
            </a:r>
            <a:r>
              <a:rPr sz="3200" spc="-85" dirty="0"/>
              <a:t> </a:t>
            </a:r>
            <a:r>
              <a:rPr sz="3200" dirty="0"/>
              <a:t>ВПР</a:t>
            </a:r>
            <a:r>
              <a:rPr sz="3200" spc="-50" dirty="0"/>
              <a:t> </a:t>
            </a:r>
            <a:r>
              <a:rPr sz="3200" spc="-20" dirty="0"/>
              <a:t>2025</a:t>
            </a:r>
            <a:endParaRPr sz="3200"/>
          </a:p>
        </p:txBody>
      </p:sp>
      <p:grpSp>
        <p:nvGrpSpPr>
          <p:cNvPr id="6" name="object 6"/>
          <p:cNvGrpSpPr/>
          <p:nvPr/>
        </p:nvGrpSpPr>
        <p:grpSpPr>
          <a:xfrm>
            <a:off x="751141" y="867155"/>
            <a:ext cx="8074659" cy="3877310"/>
            <a:chOff x="751141" y="867155"/>
            <a:chExt cx="8074659" cy="387731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02224" y="867155"/>
              <a:ext cx="1305305" cy="85420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55904" y="1693163"/>
              <a:ext cx="8065134" cy="3046730"/>
            </a:xfrm>
            <a:custGeom>
              <a:avLst/>
              <a:gdLst/>
              <a:ahLst/>
              <a:cxnLst/>
              <a:rect l="l" t="t" r="r" b="b"/>
              <a:pathLst>
                <a:path w="8065134" h="3046729">
                  <a:moveTo>
                    <a:pt x="0" y="3046476"/>
                  </a:moveTo>
                  <a:lnTo>
                    <a:pt x="8065008" y="3046476"/>
                  </a:lnTo>
                  <a:lnTo>
                    <a:pt x="8065008" y="0"/>
                  </a:lnTo>
                  <a:lnTo>
                    <a:pt x="0" y="0"/>
                  </a:lnTo>
                  <a:lnTo>
                    <a:pt x="0" y="304647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34644" y="1715261"/>
            <a:ext cx="7700009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027045" algn="l"/>
              </a:tabLst>
            </a:pPr>
            <a:r>
              <a:rPr sz="2800" dirty="0">
                <a:latin typeface="Times New Roman"/>
                <a:cs typeface="Times New Roman"/>
              </a:rPr>
              <a:t>Демоверсии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ВПР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-</a:t>
            </a:r>
            <a:r>
              <a:rPr sz="2800" dirty="0">
                <a:latin typeface="Times New Roman"/>
                <a:cs typeface="Times New Roman"/>
              </a:rPr>
              <a:t>	на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сайте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ФИОКО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-</a:t>
            </a:r>
            <a:r>
              <a:rPr sz="28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Образцы</a:t>
            </a:r>
            <a:r>
              <a:rPr sz="2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описания</a:t>
            </a:r>
            <a:r>
              <a:rPr sz="28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проверочных</a:t>
            </a:r>
            <a:r>
              <a:rPr sz="28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работ</a:t>
            </a:r>
            <a:r>
              <a:rPr sz="28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для</a:t>
            </a:r>
            <a:r>
              <a:rPr sz="28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проведения</a:t>
            </a:r>
            <a:r>
              <a:rPr sz="28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ВПР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8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2025</a:t>
            </a:r>
            <a:r>
              <a:rPr sz="28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году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26639" y="4103877"/>
            <a:ext cx="49256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5"/>
              </a:rPr>
              <a:t>https://fioco.ru/obraztsi_i_opisaniya_vpr_2025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42416" y="481583"/>
            <a:ext cx="7687945" cy="3957320"/>
            <a:chOff x="1042416" y="481583"/>
            <a:chExt cx="7687945" cy="3957320"/>
          </a:xfrm>
        </p:grpSpPr>
        <p:sp>
          <p:nvSpPr>
            <p:cNvPr id="12" name="object 12"/>
            <p:cNvSpPr/>
            <p:nvPr/>
          </p:nvSpPr>
          <p:spPr>
            <a:xfrm>
              <a:off x="4367022" y="3473957"/>
              <a:ext cx="269875" cy="325120"/>
            </a:xfrm>
            <a:custGeom>
              <a:avLst/>
              <a:gdLst/>
              <a:ahLst/>
              <a:cxnLst/>
              <a:rect l="l" t="t" r="r" b="b"/>
              <a:pathLst>
                <a:path w="269875" h="325120">
                  <a:moveTo>
                    <a:pt x="202311" y="0"/>
                  </a:moveTo>
                  <a:lnTo>
                    <a:pt x="67437" y="0"/>
                  </a:lnTo>
                  <a:lnTo>
                    <a:pt x="67437" y="189737"/>
                  </a:lnTo>
                  <a:lnTo>
                    <a:pt x="0" y="189737"/>
                  </a:lnTo>
                  <a:lnTo>
                    <a:pt x="134874" y="324611"/>
                  </a:lnTo>
                  <a:lnTo>
                    <a:pt x="269748" y="189737"/>
                  </a:lnTo>
                  <a:lnTo>
                    <a:pt x="202311" y="189737"/>
                  </a:lnTo>
                  <a:lnTo>
                    <a:pt x="20231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67022" y="3473957"/>
              <a:ext cx="269875" cy="325120"/>
            </a:xfrm>
            <a:custGeom>
              <a:avLst/>
              <a:gdLst/>
              <a:ahLst/>
              <a:cxnLst/>
              <a:rect l="l" t="t" r="r" b="b"/>
              <a:pathLst>
                <a:path w="269875" h="325120">
                  <a:moveTo>
                    <a:pt x="202311" y="0"/>
                  </a:moveTo>
                  <a:lnTo>
                    <a:pt x="202311" y="189737"/>
                  </a:lnTo>
                  <a:lnTo>
                    <a:pt x="269748" y="189737"/>
                  </a:lnTo>
                  <a:lnTo>
                    <a:pt x="134874" y="324611"/>
                  </a:lnTo>
                  <a:lnTo>
                    <a:pt x="0" y="189737"/>
                  </a:lnTo>
                  <a:lnTo>
                    <a:pt x="67437" y="189737"/>
                  </a:lnTo>
                  <a:lnTo>
                    <a:pt x="67437" y="0"/>
                  </a:lnTo>
                  <a:lnTo>
                    <a:pt x="202311" y="0"/>
                  </a:lnTo>
                  <a:close/>
                </a:path>
              </a:pathLst>
            </a:custGeom>
            <a:ln w="25908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42416" y="3797807"/>
              <a:ext cx="642469" cy="64106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25272" y="481583"/>
              <a:ext cx="504755" cy="519148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396215" y="5202935"/>
            <a:ext cx="1257269" cy="12750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32582" y="3690366"/>
            <a:ext cx="557339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соблюдение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Регламента;</a:t>
            </a:r>
            <a:endParaRPr sz="1200">
              <a:latin typeface="Arial"/>
              <a:cs typeface="Arial"/>
            </a:endParaRPr>
          </a:p>
          <a:p>
            <a:pPr marL="12700" marR="1777364">
              <a:lnSpc>
                <a:spcPct val="100000"/>
              </a:lnSpc>
            </a:pPr>
            <a:r>
              <a:rPr sz="1200" b="1" spc="-10" dirty="0">
                <a:latin typeface="Arial"/>
                <a:cs typeface="Arial"/>
              </a:rPr>
              <a:t>информационная</a:t>
            </a:r>
            <a:r>
              <a:rPr sz="1200" b="1" spc="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безопасность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на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каждом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этапе; скачивание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КИМ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накануне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дня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проведения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работ;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проверка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не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позднее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сроков,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указываемых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плане-</a:t>
            </a:r>
            <a:r>
              <a:rPr sz="1200" b="1" dirty="0">
                <a:latin typeface="Arial"/>
                <a:cs typeface="Arial"/>
              </a:rPr>
              <a:t>графике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проведения </a:t>
            </a:r>
            <a:r>
              <a:rPr sz="1200" b="1" spc="-40" dirty="0">
                <a:latin typeface="Arial"/>
                <a:cs typeface="Arial"/>
              </a:rPr>
              <a:t>ВПР,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размещаемом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личных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кабинетах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ФИС </a:t>
            </a:r>
            <a:r>
              <a:rPr sz="1200" b="1" spc="-20" dirty="0">
                <a:latin typeface="Arial"/>
                <a:cs typeface="Arial"/>
              </a:rPr>
              <a:t>ОКО;</a:t>
            </a:r>
            <a:endParaRPr sz="1200">
              <a:latin typeface="Arial"/>
              <a:cs typeface="Arial"/>
            </a:endParaRPr>
          </a:p>
          <a:p>
            <a:pPr marL="12700" marR="106045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принятие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решения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о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выставлении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отметок (отражено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локальном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акте </a:t>
            </a:r>
            <a:r>
              <a:rPr sz="1200" b="1" spc="-10" dirty="0">
                <a:latin typeface="Arial"/>
                <a:cs typeface="Arial"/>
              </a:rPr>
              <a:t>школы)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10" dirty="0">
                <a:latin typeface="Arial"/>
                <a:cs typeface="Arial"/>
              </a:rPr>
              <a:t>ознакомление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родителей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порядком и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результатами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3926" y="3769867"/>
            <a:ext cx="46799" cy="6223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3926" y="3952747"/>
            <a:ext cx="46799" cy="6223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3926" y="4135628"/>
            <a:ext cx="46799" cy="6223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3926" y="4318508"/>
            <a:ext cx="46799" cy="6223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3926" y="4684267"/>
            <a:ext cx="46799" cy="6223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3926" y="5050028"/>
            <a:ext cx="46799" cy="6223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186992" y="1694434"/>
            <a:ext cx="4290695" cy="163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594">
              <a:lnSpc>
                <a:spcPct val="100000"/>
              </a:lnSpc>
              <a:spcBef>
                <a:spcPts val="100"/>
              </a:spcBef>
            </a:pPr>
            <a:r>
              <a:rPr sz="2100" b="1" spc="-10" dirty="0">
                <a:latin typeface="Arial"/>
                <a:cs typeface="Arial"/>
              </a:rPr>
              <a:t>ОФФЛАЙН</a:t>
            </a:r>
            <a:endParaRPr sz="2100">
              <a:latin typeface="Arial"/>
              <a:cs typeface="Arial"/>
            </a:endParaRPr>
          </a:p>
          <a:p>
            <a:pPr marL="17145" marR="5080">
              <a:lnSpc>
                <a:spcPct val="100000"/>
              </a:lnSpc>
              <a:spcBef>
                <a:spcPts val="1780"/>
              </a:spcBef>
            </a:pPr>
            <a:r>
              <a:rPr sz="2100" b="1" dirty="0">
                <a:latin typeface="Arial"/>
                <a:cs typeface="Arial"/>
              </a:rPr>
              <a:t>НЕЗАВИСИМЫЕ</a:t>
            </a:r>
            <a:r>
              <a:rPr sz="2100" b="1" spc="-75" dirty="0">
                <a:latin typeface="Arial"/>
                <a:cs typeface="Arial"/>
              </a:rPr>
              <a:t> </a:t>
            </a:r>
            <a:r>
              <a:rPr sz="2100" b="1" dirty="0">
                <a:latin typeface="Arial"/>
                <a:cs typeface="Arial"/>
              </a:rPr>
              <a:t>КОМИССИИ</a:t>
            </a:r>
            <a:r>
              <a:rPr sz="2100" b="1" spc="-60" dirty="0">
                <a:latin typeface="Arial"/>
                <a:cs typeface="Arial"/>
              </a:rPr>
              <a:t> </a:t>
            </a:r>
            <a:r>
              <a:rPr sz="2100" b="1" spc="-25" dirty="0">
                <a:latin typeface="Arial"/>
                <a:cs typeface="Arial"/>
              </a:rPr>
              <a:t>ПО </a:t>
            </a:r>
            <a:r>
              <a:rPr sz="2100" b="1" spc="-10" dirty="0">
                <a:latin typeface="Arial"/>
                <a:cs typeface="Arial"/>
              </a:rPr>
              <a:t>ПРОВЕРКЕ</a:t>
            </a: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100" b="1" spc="-10" dirty="0">
                <a:latin typeface="Arial"/>
                <a:cs typeface="Arial"/>
              </a:rPr>
              <a:t>НАБЛЮДАТЕЛИ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1633298"/>
            <a:ext cx="469392" cy="36661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4682" y="2864510"/>
            <a:ext cx="333161" cy="43766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4349" y="2279334"/>
            <a:ext cx="491460" cy="332265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255267" y="4239895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ВАЖНО</a:t>
            </a:r>
            <a:endParaRPr sz="24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050795" y="541096"/>
            <a:ext cx="508317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10" dirty="0">
                <a:latin typeface="Arial"/>
                <a:cs typeface="Arial"/>
              </a:rPr>
              <a:t>ОБЪЕКТИВНОСТЬ</a:t>
            </a:r>
            <a:r>
              <a:rPr sz="2100" spc="-45" dirty="0">
                <a:latin typeface="Arial"/>
                <a:cs typeface="Arial"/>
              </a:rPr>
              <a:t> </a:t>
            </a:r>
            <a:r>
              <a:rPr sz="2100" dirty="0">
                <a:latin typeface="Arial"/>
                <a:cs typeface="Arial"/>
              </a:rPr>
              <a:t>ПРОВЕДЕНИЯ</a:t>
            </a:r>
            <a:r>
              <a:rPr sz="2100" spc="-75" dirty="0">
                <a:latin typeface="Arial"/>
                <a:cs typeface="Arial"/>
              </a:rPr>
              <a:t> </a:t>
            </a:r>
            <a:r>
              <a:rPr sz="2100" spc="-25" dirty="0">
                <a:latin typeface="Arial"/>
                <a:cs typeface="Arial"/>
              </a:rPr>
              <a:t>ВПР</a:t>
            </a:r>
            <a:endParaRPr sz="210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19543" y="5157215"/>
            <a:ext cx="2036063" cy="152399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69824" y="387095"/>
            <a:ext cx="504755" cy="51769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76755" y="4672584"/>
            <a:ext cx="641067" cy="64106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304800"/>
            <a:ext cx="622427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6080" marR="5080" indent="-373380" algn="ctr">
              <a:lnSpc>
                <a:spcPct val="100000"/>
              </a:lnSpc>
              <a:spcBef>
                <a:spcPts val="105"/>
              </a:spcBef>
            </a:pP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График </a:t>
            </a:r>
            <a:r>
              <a:rPr sz="3200" b="1" spc="-10" dirty="0" err="1" smtClean="0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200" b="1" spc="-5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endParaRPr lang="ru-RU" sz="3200" b="1" spc="-25" dirty="0" smtClean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86080" marR="5080" indent="-373380" algn="ctr">
              <a:lnSpc>
                <a:spcPct val="100000"/>
              </a:lnSpc>
              <a:spcBef>
                <a:spcPts val="105"/>
              </a:spcBef>
            </a:pP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4 класс:</a:t>
            </a:r>
            <a:endParaRPr sz="3200" dirty="0">
              <a:latin typeface="Times New Roman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423588"/>
              </p:ext>
            </p:extLst>
          </p:nvPr>
        </p:nvGraphicFramePr>
        <p:xfrm>
          <a:off x="838200" y="1752600"/>
          <a:ext cx="7848600" cy="36894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9915"/>
                <a:gridCol w="1669915"/>
                <a:gridCol w="1836906"/>
                <a:gridCol w="2671864"/>
              </a:tblGrid>
              <a:tr h="94620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Продолжительность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16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урок (не более 45  минут)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23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</a:t>
                      </a:r>
                      <a:r>
                        <a:rPr lang="ru-RU" baseline="0" dirty="0" smtClean="0"/>
                        <a:t>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урок (не более 45  минут)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29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Окружающий мир/литературное чтение/</a:t>
                      </a:r>
                    </a:p>
                    <a:p>
                      <a:r>
                        <a:rPr lang="ru-RU" dirty="0" smtClean="0"/>
                        <a:t>английский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урок (не более 45  минут)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381000"/>
            <a:ext cx="622427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График </a:t>
            </a:r>
            <a:r>
              <a:rPr sz="3200" b="1" spc="-10" dirty="0" err="1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2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endParaRPr lang="ru-RU" sz="3200" b="1" spc="-25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5 </a:t>
            </a: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класс:</a:t>
            </a:r>
            <a:endParaRPr sz="3200" dirty="0">
              <a:latin typeface="Times New Roman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905681"/>
              </p:ext>
            </p:extLst>
          </p:nvPr>
        </p:nvGraphicFramePr>
        <p:xfrm>
          <a:off x="826135" y="1752600"/>
          <a:ext cx="7924800" cy="36889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7515"/>
                <a:gridCol w="1854740"/>
                <a:gridCol w="1854740"/>
                <a:gridCol w="2697805"/>
              </a:tblGrid>
              <a:tr h="94620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Продолжительность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14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</a:t>
                      </a:r>
                      <a:r>
                        <a:rPr lang="ru-RU" baseline="0" dirty="0" smtClean="0"/>
                        <a:t> язык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урок (не более 45  минут)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16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урока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23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</a:t>
                      </a:r>
                      <a:r>
                        <a:rPr lang="ru-RU" baseline="0" dirty="0" smtClean="0"/>
                        <a:t> (КФ)</a:t>
                      </a:r>
                    </a:p>
                    <a:p>
                      <a:r>
                        <a:rPr lang="ru-RU" dirty="0" smtClean="0"/>
                        <a:t>/литература/</a:t>
                      </a:r>
                    </a:p>
                    <a:p>
                      <a:r>
                        <a:rPr lang="ru-RU" dirty="0" smtClean="0"/>
                        <a:t>английский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урок (не более 45  минут)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25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Биология/география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урока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010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50304" y="184040"/>
            <a:ext cx="622427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График </a:t>
            </a:r>
            <a:r>
              <a:rPr sz="3200" b="1" spc="-10" dirty="0" err="1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2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endParaRPr lang="ru-RU" sz="3200" b="1" spc="-25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6 </a:t>
            </a: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класс:</a:t>
            </a:r>
            <a:endParaRPr sz="3200" dirty="0">
              <a:latin typeface="Times New Roman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79133"/>
              </p:ext>
            </p:extLst>
          </p:nvPr>
        </p:nvGraphicFramePr>
        <p:xfrm>
          <a:off x="533398" y="1687927"/>
          <a:ext cx="8153401" cy="4237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1289"/>
                <a:gridCol w="1908243"/>
                <a:gridCol w="1908243"/>
                <a:gridCol w="2775626"/>
              </a:tblGrid>
              <a:tr h="94620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Продолжительность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14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</a:t>
                      </a:r>
                      <a:r>
                        <a:rPr lang="ru-RU" baseline="0" dirty="0" smtClean="0"/>
                        <a:t> язык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 урок (не более 45  минут)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16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урока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21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</a:t>
                      </a:r>
                      <a:r>
                        <a:rPr lang="ru-RU" baseline="0" dirty="0" smtClean="0"/>
                        <a:t> (КФ)</a:t>
                      </a:r>
                    </a:p>
                    <a:p>
                      <a:r>
                        <a:rPr lang="ru-RU" dirty="0" smtClean="0"/>
                        <a:t>/обществознание/</a:t>
                      </a:r>
                    </a:p>
                    <a:p>
                      <a:r>
                        <a:rPr lang="ru-RU" dirty="0" smtClean="0"/>
                        <a:t>литература/</a:t>
                      </a:r>
                    </a:p>
                    <a:p>
                      <a:r>
                        <a:rPr lang="ru-RU" dirty="0" smtClean="0"/>
                        <a:t>английский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урок (не более 45  минут)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24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Биология/география (КФ)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урока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655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184040"/>
            <a:ext cx="622427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График </a:t>
            </a:r>
            <a:r>
              <a:rPr sz="3200" b="1" spc="-10" dirty="0" err="1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2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endParaRPr lang="ru-RU" sz="3200" b="1" spc="-25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7</a:t>
            </a: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класс</a:t>
            </a: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endParaRPr sz="3200" dirty="0">
              <a:latin typeface="Times New Roman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420064"/>
              </p:ext>
            </p:extLst>
          </p:nvPr>
        </p:nvGraphicFramePr>
        <p:xfrm>
          <a:off x="1207135" y="1371600"/>
          <a:ext cx="7162800" cy="4511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993265"/>
                <a:gridCol w="1359535"/>
                <a:gridCol w="2438400"/>
              </a:tblGrid>
              <a:tr h="94620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Продолжительность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15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урока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17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урок (не более 45  минут)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18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Физика/</a:t>
                      </a:r>
                    </a:p>
                    <a:p>
                      <a:r>
                        <a:rPr lang="ru-RU" dirty="0" smtClean="0"/>
                        <a:t>биология (КФ)/</a:t>
                      </a:r>
                    </a:p>
                    <a:p>
                      <a:r>
                        <a:rPr lang="ru-RU" dirty="0" smtClean="0"/>
                        <a:t>География/</a:t>
                      </a:r>
                    </a:p>
                    <a:p>
                      <a:r>
                        <a:rPr lang="ru-RU" dirty="0" smtClean="0"/>
                        <a:t>информатика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урока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24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</a:t>
                      </a:r>
                      <a:r>
                        <a:rPr lang="ru-RU" baseline="0" dirty="0" smtClean="0"/>
                        <a:t>/</a:t>
                      </a:r>
                    </a:p>
                    <a:p>
                      <a:r>
                        <a:rPr lang="ru-RU" dirty="0" smtClean="0"/>
                        <a:t>обществознание/</a:t>
                      </a:r>
                    </a:p>
                    <a:p>
                      <a:r>
                        <a:rPr lang="ru-RU" dirty="0" smtClean="0"/>
                        <a:t>литература/</a:t>
                      </a:r>
                    </a:p>
                    <a:p>
                      <a:r>
                        <a:rPr lang="ru-RU" dirty="0" smtClean="0"/>
                        <a:t>английский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урок (не более 45  минут)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70530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184040"/>
            <a:ext cx="622427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График </a:t>
            </a:r>
            <a:r>
              <a:rPr sz="3200" b="1" spc="-10" dirty="0" err="1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2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endParaRPr lang="ru-RU" sz="3200" b="1" spc="-25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8 </a:t>
            </a: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класс</a:t>
            </a: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endParaRPr sz="3200" dirty="0">
              <a:latin typeface="Times New Roman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082792"/>
              </p:ext>
            </p:extLst>
          </p:nvPr>
        </p:nvGraphicFramePr>
        <p:xfrm>
          <a:off x="1207135" y="1371600"/>
          <a:ext cx="7162800" cy="45119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993265"/>
                <a:gridCol w="1359535"/>
                <a:gridCol w="2438400"/>
              </a:tblGrid>
              <a:tr h="94620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Продолжительность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15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урока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17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урок (не более 45  минут)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21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Физика/химия</a:t>
                      </a:r>
                    </a:p>
                    <a:p>
                      <a:r>
                        <a:rPr lang="ru-RU" dirty="0" smtClean="0"/>
                        <a:t>биология (КФ)/</a:t>
                      </a:r>
                    </a:p>
                    <a:p>
                      <a:r>
                        <a:rPr lang="ru-RU" dirty="0" smtClean="0"/>
                        <a:t>География/</a:t>
                      </a:r>
                    </a:p>
                    <a:p>
                      <a:r>
                        <a:rPr lang="ru-RU" dirty="0" smtClean="0"/>
                        <a:t>информатика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урока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28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</a:t>
                      </a:r>
                      <a:r>
                        <a:rPr lang="ru-RU" baseline="0" dirty="0" smtClean="0"/>
                        <a:t>/</a:t>
                      </a:r>
                    </a:p>
                    <a:p>
                      <a:r>
                        <a:rPr lang="ru-RU" dirty="0" smtClean="0"/>
                        <a:t>обществознание/</a:t>
                      </a:r>
                    </a:p>
                    <a:p>
                      <a:r>
                        <a:rPr lang="ru-RU" dirty="0" smtClean="0"/>
                        <a:t>литература/</a:t>
                      </a:r>
                    </a:p>
                    <a:p>
                      <a:r>
                        <a:rPr lang="ru-RU" dirty="0" smtClean="0"/>
                        <a:t>английский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урок (не более 45  минут)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576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76400" y="184040"/>
            <a:ext cx="6224270" cy="10111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График </a:t>
            </a:r>
            <a:r>
              <a:rPr sz="3200" b="1" spc="-10" dirty="0" err="1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2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endParaRPr lang="ru-RU" sz="3200" b="1" spc="-25" dirty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386080" marR="5080" indent="-373380" algn="ctr">
              <a:spcBef>
                <a:spcPts val="105"/>
              </a:spcBef>
            </a:pPr>
            <a:r>
              <a:rPr lang="ru-RU" sz="3200" b="1" spc="-25" dirty="0" smtClean="0">
                <a:solidFill>
                  <a:srgbClr val="C00000"/>
                </a:solidFill>
                <a:latin typeface="Times New Roman"/>
                <a:cs typeface="Times New Roman"/>
              </a:rPr>
              <a:t>10 </a:t>
            </a:r>
            <a:r>
              <a:rPr lang="ru-RU" sz="32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класс:</a:t>
            </a:r>
            <a:endParaRPr sz="3200" dirty="0">
              <a:latin typeface="Times New Roman"/>
              <a:cs typeface="Times New Roman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020879"/>
              </p:ext>
            </p:extLst>
          </p:nvPr>
        </p:nvGraphicFramePr>
        <p:xfrm>
          <a:off x="1207135" y="1371600"/>
          <a:ext cx="7162800" cy="39632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993265"/>
                <a:gridCol w="1359535"/>
                <a:gridCol w="2438400"/>
              </a:tblGrid>
              <a:tr h="946205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 проведения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Начало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Продолжительность</a:t>
                      </a:r>
                      <a:endParaRPr lang="ru-RU" dirty="0"/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11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История</a:t>
                      </a:r>
                      <a:r>
                        <a:rPr lang="ru-RU" baseline="0" dirty="0" smtClean="0"/>
                        <a:t>/</a:t>
                      </a:r>
                    </a:p>
                    <a:p>
                      <a:r>
                        <a:rPr lang="ru-RU" dirty="0" smtClean="0"/>
                        <a:t>обществознание/</a:t>
                      </a:r>
                    </a:p>
                    <a:p>
                      <a:r>
                        <a:rPr lang="ru-RU" dirty="0" smtClean="0"/>
                        <a:t>литература/</a:t>
                      </a:r>
                    </a:p>
                    <a:p>
                      <a:r>
                        <a:rPr lang="ru-RU" dirty="0" smtClean="0"/>
                        <a:t>английский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урока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15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 урока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17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урок (не более 45  минут)</a:t>
                      </a:r>
                    </a:p>
                  </a:txBody>
                  <a:tcPr/>
                </a:tc>
              </a:tr>
              <a:tr h="548198">
                <a:tc>
                  <a:txBody>
                    <a:bodyPr/>
                    <a:lstStyle/>
                    <a:p>
                      <a:r>
                        <a:rPr lang="ru-RU" dirty="0" smtClean="0"/>
                        <a:t>25 апреля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Физика/химия</a:t>
                      </a:r>
                    </a:p>
                    <a:p>
                      <a:r>
                        <a:rPr lang="ru-RU" dirty="0" smtClean="0"/>
                        <a:t>География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9.20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урока</a:t>
                      </a:r>
                    </a:p>
                    <a:p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2687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0920" y="1363802"/>
            <a:ext cx="7708265" cy="39039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r>
              <a:rPr sz="2400" b="1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одна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из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оценочных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процедур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Единой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системы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оценки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качества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образования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Российской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Федерации.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2400">
              <a:latin typeface="Times New Roman"/>
              <a:cs typeface="Times New Roman"/>
            </a:endParaRPr>
          </a:p>
          <a:p>
            <a:pPr marR="334645" algn="ctr">
              <a:lnSpc>
                <a:spcPct val="100000"/>
              </a:lnSpc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Цель</a:t>
            </a:r>
            <a:r>
              <a:rPr sz="24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обеспечение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единого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образовательного</a:t>
            </a:r>
            <a:endParaRPr sz="2400">
              <a:latin typeface="Times New Roman"/>
              <a:cs typeface="Times New Roman"/>
            </a:endParaRPr>
          </a:p>
          <a:p>
            <a:pPr marL="358140" marR="351155" algn="ctr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пространства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Российской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Федерации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поддержки </a:t>
            </a:r>
            <a:r>
              <a:rPr sz="2400" b="1" dirty="0">
                <a:latin typeface="Times New Roman"/>
                <a:cs typeface="Times New Roman"/>
              </a:rPr>
              <a:t>введения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ФГОС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за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счет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предоставления</a:t>
            </a:r>
            <a:endParaRPr sz="2400">
              <a:latin typeface="Times New Roman"/>
              <a:cs typeface="Times New Roman"/>
            </a:endParaRPr>
          </a:p>
          <a:p>
            <a:pPr marL="64135" marR="54610" algn="ctr">
              <a:lnSpc>
                <a:spcPct val="100000"/>
              </a:lnSpc>
              <a:tabLst>
                <a:tab pos="4699635" algn="l"/>
              </a:tabLst>
            </a:pPr>
            <a:r>
              <a:rPr sz="2400" b="1" spc="-20" dirty="0">
                <a:latin typeface="Times New Roman"/>
                <a:cs typeface="Times New Roman"/>
              </a:rPr>
              <a:t>образовательным</a:t>
            </a:r>
            <a:r>
              <a:rPr sz="2400" b="1" spc="-10" dirty="0">
                <a:latin typeface="Times New Roman"/>
                <a:cs typeface="Times New Roman"/>
              </a:rPr>
              <a:t> организациям</a:t>
            </a:r>
            <a:r>
              <a:rPr sz="2400" b="1" dirty="0">
                <a:latin typeface="Times New Roman"/>
                <a:cs typeface="Times New Roman"/>
              </a:rPr>
              <a:t>	единых</a:t>
            </a:r>
            <a:r>
              <a:rPr sz="2400" b="1" spc="-1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проверочных материалов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единых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критериев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проверки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и </a:t>
            </a:r>
            <a:r>
              <a:rPr sz="2400" b="1" dirty="0">
                <a:latin typeface="Times New Roman"/>
                <a:cs typeface="Times New Roman"/>
              </a:rPr>
              <a:t>оценивания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учебных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достижений</a:t>
            </a:r>
            <a:endParaRPr sz="2400">
              <a:latin typeface="Times New Roman"/>
              <a:cs typeface="Times New Roman"/>
            </a:endParaRPr>
          </a:p>
          <a:p>
            <a:pPr marR="257175" algn="ctr">
              <a:lnSpc>
                <a:spcPct val="100000"/>
              </a:lnSpc>
              <a:spcBef>
                <a:spcPts val="575"/>
              </a:spcBef>
            </a:pPr>
            <a:r>
              <a:rPr sz="2400" b="1" spc="-10" dirty="0">
                <a:latin typeface="Times New Roman"/>
                <a:cs typeface="Times New Roman"/>
              </a:rPr>
              <a:t>учащихся.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6215" y="5202935"/>
            <a:ext cx="1257269" cy="127508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67132" y="536448"/>
            <a:ext cx="504755" cy="51769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1828800"/>
            <a:ext cx="6405615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 marR="5080" indent="-6350" algn="ctr">
              <a:lnSpc>
                <a:spcPct val="100000"/>
              </a:lnSpc>
              <a:spcBef>
                <a:spcPts val="100"/>
              </a:spcBef>
            </a:pPr>
            <a:r>
              <a:rPr lang="ru-RU" sz="6600" dirty="0" smtClean="0">
                <a:latin typeface="Calibri"/>
                <a:cs typeface="Calibri"/>
              </a:rPr>
              <a:t>Благодарю</a:t>
            </a:r>
            <a:r>
              <a:rPr sz="6600" dirty="0" smtClean="0">
                <a:latin typeface="Calibri"/>
                <a:cs typeface="Calibri"/>
              </a:rPr>
              <a:t> </a:t>
            </a:r>
            <a:r>
              <a:rPr sz="6600" spc="-25" dirty="0">
                <a:latin typeface="Calibri"/>
                <a:cs typeface="Calibri"/>
              </a:rPr>
              <a:t>за </a:t>
            </a:r>
            <a:r>
              <a:rPr sz="6600" spc="-10" dirty="0">
                <a:latin typeface="Calibri"/>
                <a:cs typeface="Calibri"/>
              </a:rPr>
              <a:t>внимание!</a:t>
            </a:r>
            <a:endParaRPr sz="66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6215" y="5202935"/>
            <a:ext cx="1257269" cy="12750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5012" y="1874900"/>
            <a:ext cx="7414259" cy="30981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2280" marR="111760" indent="3492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r>
              <a:rPr sz="28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не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являются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итоговой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аттестацией учащихся,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а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представляют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собой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аналог </a:t>
            </a:r>
            <a:r>
              <a:rPr sz="2800" b="1" spc="-30" dirty="0">
                <a:latin typeface="Times New Roman"/>
                <a:cs typeface="Times New Roman"/>
              </a:rPr>
              <a:t>годовых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контрольных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latin typeface="Times New Roman"/>
                <a:cs typeface="Times New Roman"/>
              </a:rPr>
              <a:t>работ,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традиционно</a:t>
            </a:r>
            <a:endParaRPr sz="2800">
              <a:latin typeface="Times New Roman"/>
              <a:cs typeface="Times New Roman"/>
            </a:endParaRPr>
          </a:p>
          <a:p>
            <a:pPr marL="1280795">
              <a:lnSpc>
                <a:spcPct val="100000"/>
              </a:lnSpc>
              <a:spcBef>
                <a:spcPts val="5"/>
              </a:spcBef>
            </a:pPr>
            <a:r>
              <a:rPr sz="2800" b="1" spc="-25" dirty="0">
                <a:latin typeface="Times New Roman"/>
                <a:cs typeface="Times New Roman"/>
              </a:rPr>
              <a:t>проводившихся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ранее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в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школах.</a:t>
            </a:r>
            <a:endParaRPr sz="2800">
              <a:latin typeface="Times New Roman"/>
              <a:cs typeface="Times New Roman"/>
            </a:endParaRPr>
          </a:p>
          <a:p>
            <a:pPr marL="692150" marR="5080" indent="-680085">
              <a:lnSpc>
                <a:spcPct val="100000"/>
              </a:lnSpc>
              <a:spcBef>
                <a:spcPts val="670"/>
              </a:spcBef>
            </a:pPr>
            <a:r>
              <a:rPr sz="2800" b="1" dirty="0">
                <a:latin typeface="Times New Roman"/>
                <a:cs typeface="Times New Roman"/>
              </a:rPr>
              <a:t>Оценка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выставляется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в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электронный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журнал </a:t>
            </a:r>
            <a:r>
              <a:rPr sz="2800" b="1" dirty="0">
                <a:latin typeface="Times New Roman"/>
                <a:cs typeface="Times New Roman"/>
              </a:rPr>
              <a:t>как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независимая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диагностика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в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рамках</a:t>
            </a:r>
            <a:endParaRPr sz="2800">
              <a:latin typeface="Times New Roman"/>
              <a:cs typeface="Times New Roman"/>
            </a:endParaRPr>
          </a:p>
          <a:p>
            <a:pPr marL="2280285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текущего</a:t>
            </a:r>
            <a:r>
              <a:rPr sz="2800" b="1" spc="-14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контроля.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6215" y="5202935"/>
            <a:ext cx="1257269" cy="127508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66776" y="536448"/>
            <a:ext cx="504755" cy="5176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НОРМАТИВНЫЕ</a:t>
            </a:r>
            <a:r>
              <a:rPr spc="-75" dirty="0"/>
              <a:t> </a:t>
            </a:r>
            <a:r>
              <a:rPr spc="-10" dirty="0"/>
              <a:t>ДОКУМЕНТЫ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73100" y="277368"/>
            <a:ext cx="504755" cy="5206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3339" y="917829"/>
            <a:ext cx="7928609" cy="4171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6385" algn="just">
              <a:lnSpc>
                <a:spcPct val="100000"/>
              </a:lnSpc>
              <a:spcBef>
                <a:spcPts val="95"/>
              </a:spcBef>
              <a:buChar char="-"/>
              <a:tabLst>
                <a:tab pos="299085" algn="l"/>
              </a:tabLst>
            </a:pPr>
            <a:r>
              <a:rPr sz="1600" dirty="0">
                <a:latin typeface="Times New Roman"/>
                <a:cs typeface="Times New Roman"/>
              </a:rPr>
              <a:t>приказ</a:t>
            </a:r>
            <a:r>
              <a:rPr sz="1600" spc="2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Федеральной</a:t>
            </a:r>
            <a:r>
              <a:rPr sz="1600" spc="2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службы</a:t>
            </a:r>
            <a:r>
              <a:rPr sz="1600" spc="2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20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надзору</a:t>
            </a:r>
            <a:r>
              <a:rPr sz="1600" spc="19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20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сфере</a:t>
            </a:r>
            <a:r>
              <a:rPr sz="1600" spc="2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образования</a:t>
            </a:r>
            <a:r>
              <a:rPr sz="1600" spc="2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</a:t>
            </a:r>
            <a:r>
              <a:rPr sz="1600" spc="20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науки</a:t>
            </a:r>
            <a:r>
              <a:rPr sz="1600" spc="200" dirty="0"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от</a:t>
            </a:r>
            <a:r>
              <a:rPr sz="1600" spc="2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imes New Roman"/>
                <a:cs typeface="Times New Roman"/>
              </a:rPr>
              <a:t>13.05.2024</a:t>
            </a:r>
            <a:endParaRPr sz="1600">
              <a:latin typeface="Times New Roman"/>
              <a:cs typeface="Times New Roman"/>
            </a:endParaRPr>
          </a:p>
          <a:p>
            <a:pPr marL="299085" marR="5080" algn="just">
              <a:lnSpc>
                <a:spcPct val="100000"/>
              </a:lnSpc>
            </a:pP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№1008</a:t>
            </a:r>
            <a:r>
              <a:rPr sz="1600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«Об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утверждении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состава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участников,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сроков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и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продолжительности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проведения </a:t>
            </a:r>
            <a:r>
              <a:rPr sz="1600" dirty="0">
                <a:latin typeface="Times New Roman"/>
                <a:cs typeface="Times New Roman"/>
              </a:rPr>
              <a:t>всероссийских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проверочных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работ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образовательных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организациях,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осуществляющих </a:t>
            </a:r>
            <a:r>
              <a:rPr sz="1600" dirty="0">
                <a:latin typeface="Times New Roman"/>
                <a:cs typeface="Times New Roman"/>
              </a:rPr>
              <a:t>образовательную</a:t>
            </a:r>
            <a:r>
              <a:rPr sz="1600" spc="19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деятельность</a:t>
            </a:r>
            <a:r>
              <a:rPr sz="1600" spc="1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19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образовательным</a:t>
            </a:r>
            <a:r>
              <a:rPr sz="1600" spc="1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программам</a:t>
            </a:r>
            <a:r>
              <a:rPr sz="1600" spc="20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начального</a:t>
            </a:r>
            <a:r>
              <a:rPr sz="1600" spc="19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общего, </a:t>
            </a:r>
            <a:r>
              <a:rPr sz="1600" dirty="0">
                <a:latin typeface="Times New Roman"/>
                <a:cs typeface="Times New Roman"/>
              </a:rPr>
              <a:t>основного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общего,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среднего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общего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образования,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а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также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перечня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учебных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предметов,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17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которым</a:t>
            </a:r>
            <a:r>
              <a:rPr sz="1600" spc="17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проводятся</a:t>
            </a:r>
            <a:r>
              <a:rPr sz="1600" spc="17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всероссийские</a:t>
            </a:r>
            <a:r>
              <a:rPr sz="1600" spc="18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проверочные</a:t>
            </a:r>
            <a:r>
              <a:rPr sz="1600" spc="17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работы</a:t>
            </a:r>
            <a:r>
              <a:rPr sz="1600" spc="17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180" dirty="0">
                <a:latin typeface="Times New Roman"/>
                <a:cs typeface="Times New Roman"/>
              </a:rPr>
              <a:t>  </a:t>
            </a:r>
            <a:r>
              <a:rPr sz="1600" spc="-10" dirty="0">
                <a:latin typeface="Times New Roman"/>
                <a:cs typeface="Times New Roman"/>
              </a:rPr>
              <a:t>образовательных </a:t>
            </a:r>
            <a:r>
              <a:rPr sz="1600" dirty="0">
                <a:latin typeface="Times New Roman"/>
                <a:cs typeface="Times New Roman"/>
              </a:rPr>
              <a:t>организациях,</a:t>
            </a:r>
            <a:r>
              <a:rPr sz="1600" spc="30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осуществляющих</a:t>
            </a:r>
            <a:r>
              <a:rPr sz="1600" spc="30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образовательную</a:t>
            </a:r>
            <a:r>
              <a:rPr sz="1600" spc="30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деятельность</a:t>
            </a:r>
            <a:r>
              <a:rPr sz="1600" spc="2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3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образовательным </a:t>
            </a:r>
            <a:r>
              <a:rPr sz="1600" dirty="0">
                <a:latin typeface="Times New Roman"/>
                <a:cs typeface="Times New Roman"/>
              </a:rPr>
              <a:t>программам</a:t>
            </a:r>
            <a:r>
              <a:rPr sz="1600" spc="1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начального</a:t>
            </a:r>
            <a:r>
              <a:rPr sz="1600" spc="1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общего,</a:t>
            </a:r>
            <a:r>
              <a:rPr sz="1600" spc="19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основного</a:t>
            </a:r>
            <a:r>
              <a:rPr sz="1600" spc="1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общего,</a:t>
            </a:r>
            <a:r>
              <a:rPr sz="1600" spc="18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среднего</a:t>
            </a:r>
            <a:r>
              <a:rPr sz="1600" spc="1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общего</a:t>
            </a:r>
            <a:r>
              <a:rPr sz="1600" spc="19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образования,</a:t>
            </a:r>
            <a:r>
              <a:rPr sz="1600" spc="190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в </a:t>
            </a:r>
            <a:r>
              <a:rPr sz="1600" spc="-10" dirty="0">
                <a:latin typeface="Times New Roman"/>
                <a:cs typeface="Times New Roman"/>
              </a:rPr>
              <a:t>2024-</a:t>
            </a:r>
            <a:r>
              <a:rPr sz="1600" dirty="0">
                <a:latin typeface="Times New Roman"/>
                <a:cs typeface="Times New Roman"/>
              </a:rPr>
              <a:t>2025</a:t>
            </a:r>
            <a:r>
              <a:rPr sz="1600" spc="-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учебном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году»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600">
              <a:latin typeface="Times New Roman"/>
              <a:cs typeface="Times New Roman"/>
            </a:endParaRPr>
          </a:p>
          <a:p>
            <a:pPr marL="299085" indent="-286385" algn="just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600" dirty="0">
                <a:latin typeface="Times New Roman"/>
                <a:cs typeface="Times New Roman"/>
              </a:rPr>
              <a:t>распоряжение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Министерства образования </a:t>
            </a:r>
            <a:r>
              <a:rPr sz="1600" spc="-10" dirty="0">
                <a:latin typeface="Times New Roman"/>
                <a:cs typeface="Times New Roman"/>
              </a:rPr>
              <a:t>Московской </a:t>
            </a:r>
            <a:r>
              <a:rPr sz="1600" dirty="0">
                <a:latin typeface="Times New Roman"/>
                <a:cs typeface="Times New Roman"/>
              </a:rPr>
              <a:t>области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от</a:t>
            </a:r>
            <a:r>
              <a:rPr sz="16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23.08.2024</a:t>
            </a:r>
            <a:r>
              <a:rPr sz="16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№</a:t>
            </a:r>
            <a:r>
              <a:rPr sz="1600" spc="-10" dirty="0">
                <a:solidFill>
                  <a:srgbClr val="C00000"/>
                </a:solidFill>
                <a:latin typeface="Times New Roman"/>
                <a:cs typeface="Times New Roman"/>
              </a:rPr>
              <a:t> Р-</a:t>
            </a:r>
            <a:r>
              <a:rPr sz="1600" spc="-20" dirty="0">
                <a:solidFill>
                  <a:srgbClr val="C00000"/>
                </a:solidFill>
                <a:latin typeface="Times New Roman"/>
                <a:cs typeface="Times New Roman"/>
              </a:rPr>
              <a:t>1112</a:t>
            </a:r>
            <a:endParaRPr sz="1600">
              <a:latin typeface="Times New Roman"/>
              <a:cs typeface="Times New Roman"/>
            </a:endParaRPr>
          </a:p>
          <a:p>
            <a:pPr marL="299085" marR="5080" algn="just">
              <a:lnSpc>
                <a:spcPct val="100000"/>
              </a:lnSpc>
            </a:pPr>
            <a:r>
              <a:rPr sz="1600" dirty="0">
                <a:latin typeface="Times New Roman"/>
                <a:cs typeface="Times New Roman"/>
              </a:rPr>
              <a:t>«О</a:t>
            </a:r>
            <a:r>
              <a:rPr sz="1600" spc="30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проведении</a:t>
            </a:r>
            <a:r>
              <a:rPr sz="1600" spc="29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всероссийских</a:t>
            </a:r>
            <a:r>
              <a:rPr sz="1600" spc="3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проверочных</a:t>
            </a:r>
            <a:r>
              <a:rPr sz="1600" spc="30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работ</a:t>
            </a:r>
            <a:r>
              <a:rPr sz="1600" spc="29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29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образовательных</a:t>
            </a:r>
            <a:r>
              <a:rPr sz="1600" spc="3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организациях </a:t>
            </a:r>
            <a:r>
              <a:rPr sz="1600" dirty="0">
                <a:latin typeface="Times New Roman"/>
                <a:cs typeface="Times New Roman"/>
              </a:rPr>
              <a:t>Московской</a:t>
            </a:r>
            <a:r>
              <a:rPr sz="1600" spc="2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области,</a:t>
            </a:r>
            <a:r>
              <a:rPr sz="1600" spc="2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осуществляющих</a:t>
            </a:r>
            <a:r>
              <a:rPr sz="1600" spc="25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образовательную</a:t>
            </a:r>
            <a:r>
              <a:rPr sz="1600" spc="24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деятельн</a:t>
            </a:r>
            <a:r>
              <a:rPr sz="1600" u="heavy" dirty="0">
                <a:uFill>
                  <a:solidFill>
                    <a:srgbClr val="DDD9C3"/>
                  </a:solidFill>
                </a:uFill>
                <a:latin typeface="Times New Roman"/>
                <a:cs typeface="Times New Roman"/>
              </a:rPr>
              <a:t>ость</a:t>
            </a:r>
            <a:r>
              <a:rPr sz="1600" u="heavy" spc="250" dirty="0">
                <a:uFill>
                  <a:solidFill>
                    <a:srgbClr val="DDD9C3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heavy" dirty="0">
                <a:uFill>
                  <a:solidFill>
                    <a:srgbClr val="DDD9C3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1600" u="heavy" spc="250" dirty="0">
                <a:uFill>
                  <a:solidFill>
                    <a:srgbClr val="DDD9C3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heavy" spc="-10" dirty="0">
                <a:uFill>
                  <a:solidFill>
                    <a:srgbClr val="DDD9C3"/>
                  </a:solidFill>
                </a:uFill>
                <a:latin typeface="Times New Roman"/>
                <a:cs typeface="Times New Roman"/>
              </a:rPr>
              <a:t>имеющим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государственную</a:t>
            </a:r>
            <a:r>
              <a:rPr sz="1600" spc="48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аккредитацию</a:t>
            </a:r>
            <a:r>
              <a:rPr sz="1600" spc="48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образовательным</a:t>
            </a:r>
            <a:r>
              <a:rPr sz="1600" spc="48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программам</a:t>
            </a:r>
            <a:r>
              <a:rPr sz="1600" spc="48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начального</a:t>
            </a:r>
            <a:r>
              <a:rPr sz="1600" spc="48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общего, </a:t>
            </a:r>
            <a:r>
              <a:rPr sz="1600" dirty="0">
                <a:latin typeface="Times New Roman"/>
                <a:cs typeface="Times New Roman"/>
              </a:rPr>
              <a:t>основного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общего,</a:t>
            </a:r>
            <a:r>
              <a:rPr sz="1600" spc="-6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среднего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общего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образования,</a:t>
            </a:r>
            <a:r>
              <a:rPr sz="1600" spc="-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-8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2024-</a:t>
            </a:r>
            <a:r>
              <a:rPr sz="1600" dirty="0">
                <a:latin typeface="Times New Roman"/>
                <a:cs typeface="Times New Roman"/>
              </a:rPr>
              <a:t>2025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учебном</a:t>
            </a:r>
            <a:r>
              <a:rPr sz="1600" spc="-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году»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600">
              <a:latin typeface="Times New Roman"/>
              <a:cs typeface="Times New Roman"/>
            </a:endParaRPr>
          </a:p>
          <a:p>
            <a:pPr marL="299085" indent="-286385" algn="just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600" dirty="0">
                <a:latin typeface="Times New Roman"/>
                <a:cs typeface="Times New Roman"/>
              </a:rPr>
              <a:t>распоряжение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Министерства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образования </a:t>
            </a:r>
            <a:r>
              <a:rPr sz="1600" spc="-20" dirty="0">
                <a:latin typeface="Times New Roman"/>
                <a:cs typeface="Times New Roman"/>
              </a:rPr>
              <a:t>Московской</a:t>
            </a:r>
            <a:r>
              <a:rPr sz="1600" spc="-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области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от</a:t>
            </a:r>
            <a:r>
              <a:rPr sz="16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19.08.2024</a:t>
            </a:r>
            <a:r>
              <a:rPr sz="16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№</a:t>
            </a:r>
            <a:r>
              <a:rPr sz="16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C00000"/>
                </a:solidFill>
                <a:latin typeface="Times New Roman"/>
                <a:cs typeface="Times New Roman"/>
              </a:rPr>
              <a:t>Р-</a:t>
            </a:r>
            <a:r>
              <a:rPr sz="1600" spc="-20" dirty="0">
                <a:solidFill>
                  <a:srgbClr val="C00000"/>
                </a:solidFill>
                <a:latin typeface="Times New Roman"/>
                <a:cs typeface="Times New Roman"/>
              </a:rPr>
              <a:t>1084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55494" y="5063997"/>
            <a:ext cx="58254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46175" algn="l"/>
                <a:tab pos="2310765" algn="l"/>
                <a:tab pos="3760470" algn="l"/>
                <a:tab pos="5069840" algn="l"/>
                <a:tab pos="5716270" algn="l"/>
              </a:tabLst>
            </a:pPr>
            <a:r>
              <a:rPr sz="1600" spc="-10" dirty="0">
                <a:latin typeface="Times New Roman"/>
                <a:cs typeface="Times New Roman"/>
              </a:rPr>
              <a:t>регламента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проведения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всероссийских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проверочных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работ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50" dirty="0">
                <a:latin typeface="Times New Roman"/>
                <a:cs typeface="Times New Roman"/>
              </a:rPr>
              <a:t>в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0155" y="5063997"/>
            <a:ext cx="167703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525780" algn="l"/>
              </a:tabLst>
            </a:pPr>
            <a:r>
              <a:rPr sz="1600" spc="-25" dirty="0">
                <a:latin typeface="Times New Roman"/>
                <a:cs typeface="Times New Roman"/>
              </a:rPr>
              <a:t>«Об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утверждении образовательных образовательную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62529" y="5307838"/>
            <a:ext cx="16129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716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организациях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390015" algn="l"/>
              </a:tabLst>
            </a:pPr>
            <a:r>
              <a:rPr sz="1600" spc="-10" dirty="0">
                <a:latin typeface="Times New Roman"/>
                <a:cs typeface="Times New Roman"/>
              </a:rPr>
              <a:t>деятельность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25" dirty="0">
                <a:latin typeface="Times New Roman"/>
                <a:cs typeface="Times New Roman"/>
              </a:rPr>
              <a:t>по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21226" y="5307838"/>
            <a:ext cx="41586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2390" marR="5080" indent="-60325">
              <a:lnSpc>
                <a:spcPct val="100000"/>
              </a:lnSpc>
              <a:spcBef>
                <a:spcPts val="95"/>
              </a:spcBef>
              <a:tabLst>
                <a:tab pos="1178560" algn="l"/>
                <a:tab pos="1469390" algn="l"/>
                <a:tab pos="2611120" algn="l"/>
                <a:tab pos="2902585" algn="l"/>
              </a:tabLst>
            </a:pPr>
            <a:r>
              <a:rPr sz="1600" spc="-10" dirty="0">
                <a:latin typeface="Times New Roman"/>
                <a:cs typeface="Times New Roman"/>
              </a:rPr>
              <a:t>Московской</a:t>
            </a:r>
            <a:r>
              <a:rPr sz="1600" dirty="0">
                <a:latin typeface="Times New Roman"/>
                <a:cs typeface="Times New Roman"/>
              </a:rPr>
              <a:t>		</a:t>
            </a:r>
            <a:r>
              <a:rPr sz="1600" spc="-10" dirty="0">
                <a:latin typeface="Times New Roman"/>
                <a:cs typeface="Times New Roman"/>
              </a:rPr>
              <a:t>области,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осуществляющих имеющим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государственную</a:t>
            </a:r>
            <a:r>
              <a:rPr sz="1600" dirty="0">
                <a:latin typeface="Times New Roman"/>
                <a:cs typeface="Times New Roman"/>
              </a:rPr>
              <a:t>	</a:t>
            </a:r>
            <a:r>
              <a:rPr sz="1600" spc="-10" dirty="0">
                <a:latin typeface="Times New Roman"/>
                <a:cs typeface="Times New Roman"/>
              </a:rPr>
              <a:t>аккредитацию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0155" y="5795873"/>
            <a:ext cx="76409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образовательным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программам</a:t>
            </a:r>
            <a:r>
              <a:rPr sz="1600" spc="-10" dirty="0">
                <a:latin typeface="Times New Roman"/>
                <a:cs typeface="Times New Roman"/>
              </a:rPr>
              <a:t> начального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общего,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основного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общего,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среднего</a:t>
            </a:r>
            <a:r>
              <a:rPr sz="1600" spc="-10" dirty="0">
                <a:latin typeface="Times New Roman"/>
                <a:cs typeface="Times New Roman"/>
              </a:rPr>
              <a:t> общего образования,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2024-</a:t>
            </a:r>
            <a:r>
              <a:rPr sz="1600" dirty="0">
                <a:latin typeface="Times New Roman"/>
                <a:cs typeface="Times New Roman"/>
              </a:rPr>
              <a:t>2025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учебном</a:t>
            </a:r>
            <a:r>
              <a:rPr sz="1600" spc="-10" dirty="0">
                <a:latin typeface="Times New Roman"/>
                <a:cs typeface="Times New Roman"/>
              </a:rPr>
              <a:t> году»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НОРМАТИВНЫЕ</a:t>
            </a:r>
            <a:r>
              <a:rPr spc="-75" dirty="0"/>
              <a:t> </a:t>
            </a:r>
            <a:r>
              <a:rPr spc="-10" dirty="0"/>
              <a:t>ДОКУМЕНТЫ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73100" y="277368"/>
            <a:ext cx="504755" cy="52060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53339" y="917829"/>
            <a:ext cx="8073390" cy="3683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95"/>
              </a:spcBef>
              <a:buChar char="-"/>
              <a:tabLst>
                <a:tab pos="299085" algn="l"/>
              </a:tabLst>
            </a:pPr>
            <a:r>
              <a:rPr sz="1600" dirty="0">
                <a:latin typeface="Times New Roman"/>
                <a:cs typeface="Times New Roman"/>
              </a:rPr>
              <a:t>распоряжение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Министерства образования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Московской </a:t>
            </a:r>
            <a:r>
              <a:rPr sz="1600" dirty="0">
                <a:latin typeface="Times New Roman"/>
                <a:cs typeface="Times New Roman"/>
              </a:rPr>
              <a:t>области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от</a:t>
            </a:r>
            <a:r>
              <a:rPr sz="1600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05.02.2025</a:t>
            </a:r>
            <a:r>
              <a:rPr sz="16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C00000"/>
                </a:solidFill>
                <a:latin typeface="Times New Roman"/>
                <a:cs typeface="Times New Roman"/>
              </a:rPr>
              <a:t>№Р-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220</a:t>
            </a:r>
            <a:r>
              <a:rPr sz="1600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«О </a:t>
            </a:r>
            <a:r>
              <a:rPr sz="1600" dirty="0">
                <a:latin typeface="Times New Roman"/>
                <a:cs typeface="Times New Roman"/>
              </a:rPr>
              <a:t>внесении</a:t>
            </a:r>
            <a:r>
              <a:rPr sz="1600" spc="8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изменений</a:t>
            </a:r>
            <a:r>
              <a:rPr sz="1600" spc="7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7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регламент</a:t>
            </a:r>
            <a:r>
              <a:rPr sz="1600" spc="8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проведения</a:t>
            </a:r>
            <a:r>
              <a:rPr sz="1600" spc="7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всероссийских</a:t>
            </a:r>
            <a:r>
              <a:rPr sz="1600" spc="8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проверочных</a:t>
            </a:r>
            <a:r>
              <a:rPr sz="1600" spc="7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работ</a:t>
            </a:r>
            <a:r>
              <a:rPr sz="1600" spc="80" dirty="0">
                <a:latin typeface="Times New Roman"/>
                <a:cs typeface="Times New Roman"/>
              </a:rPr>
              <a:t>  </a:t>
            </a:r>
            <a:r>
              <a:rPr sz="1600" spc="-50" dirty="0">
                <a:latin typeface="Times New Roman"/>
                <a:cs typeface="Times New Roman"/>
              </a:rPr>
              <a:t>в </a:t>
            </a:r>
            <a:r>
              <a:rPr sz="1600" spc="-10" dirty="0">
                <a:latin typeface="Times New Roman"/>
                <a:cs typeface="Times New Roman"/>
              </a:rPr>
              <a:t>образовательных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организациях</a:t>
            </a:r>
            <a:r>
              <a:rPr sz="1600" spc="-10" dirty="0">
                <a:latin typeface="Times New Roman"/>
                <a:cs typeface="Times New Roman"/>
              </a:rPr>
              <a:t> Московской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области,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осуществляющих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образовательную </a:t>
            </a:r>
            <a:r>
              <a:rPr sz="1600" dirty="0">
                <a:latin typeface="Times New Roman"/>
                <a:cs typeface="Times New Roman"/>
              </a:rPr>
              <a:t>деятельность</a:t>
            </a:r>
            <a:r>
              <a:rPr sz="1600" spc="245" dirty="0">
                <a:latin typeface="Times New Roman"/>
                <a:cs typeface="Times New Roman"/>
              </a:rPr>
              <a:t>  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240" dirty="0">
                <a:latin typeface="Times New Roman"/>
                <a:cs typeface="Times New Roman"/>
              </a:rPr>
              <a:t>   </a:t>
            </a:r>
            <a:r>
              <a:rPr sz="1600" dirty="0">
                <a:latin typeface="Times New Roman"/>
                <a:cs typeface="Times New Roman"/>
              </a:rPr>
              <a:t>имеющим</a:t>
            </a:r>
            <a:r>
              <a:rPr sz="1600" spc="245" dirty="0">
                <a:latin typeface="Times New Roman"/>
                <a:cs typeface="Times New Roman"/>
              </a:rPr>
              <a:t>   </a:t>
            </a:r>
            <a:r>
              <a:rPr sz="1600" dirty="0">
                <a:latin typeface="Times New Roman"/>
                <a:cs typeface="Times New Roman"/>
              </a:rPr>
              <a:t>государственную</a:t>
            </a:r>
            <a:r>
              <a:rPr sz="1600" spc="245" dirty="0">
                <a:latin typeface="Times New Roman"/>
                <a:cs typeface="Times New Roman"/>
              </a:rPr>
              <a:t>   </a:t>
            </a:r>
            <a:r>
              <a:rPr sz="1600" dirty="0">
                <a:latin typeface="Times New Roman"/>
                <a:cs typeface="Times New Roman"/>
              </a:rPr>
              <a:t>аккредитацию</a:t>
            </a:r>
            <a:r>
              <a:rPr sz="1600" spc="250" dirty="0">
                <a:latin typeface="Times New Roman"/>
                <a:cs typeface="Times New Roman"/>
              </a:rPr>
              <a:t>   </a:t>
            </a:r>
            <a:r>
              <a:rPr sz="1600" spc="-10" dirty="0">
                <a:latin typeface="Times New Roman"/>
                <a:cs typeface="Times New Roman"/>
              </a:rPr>
              <a:t>образовательным </a:t>
            </a:r>
            <a:r>
              <a:rPr sz="1600" dirty="0">
                <a:latin typeface="Times New Roman"/>
                <a:cs typeface="Times New Roman"/>
              </a:rPr>
              <a:t>программам</a:t>
            </a:r>
            <a:r>
              <a:rPr sz="1600" spc="3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начального</a:t>
            </a:r>
            <a:r>
              <a:rPr sz="1600" spc="3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общего,</a:t>
            </a:r>
            <a:r>
              <a:rPr sz="1600" spc="3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основного</a:t>
            </a:r>
            <a:r>
              <a:rPr sz="1600" spc="3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общего,</a:t>
            </a:r>
            <a:r>
              <a:rPr sz="1600" spc="3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среднего</a:t>
            </a:r>
            <a:r>
              <a:rPr sz="1600" spc="3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общего</a:t>
            </a:r>
            <a:r>
              <a:rPr sz="1600" spc="3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образования,</a:t>
            </a:r>
            <a:r>
              <a:rPr sz="1600" spc="335" dirty="0">
                <a:latin typeface="Times New Roman"/>
                <a:cs typeface="Times New Roman"/>
              </a:rPr>
              <a:t> </a:t>
            </a:r>
            <a:r>
              <a:rPr sz="1600" spc="-50" dirty="0">
                <a:latin typeface="Times New Roman"/>
                <a:cs typeface="Times New Roman"/>
              </a:rPr>
              <a:t>в </a:t>
            </a:r>
            <a:r>
              <a:rPr sz="1600" spc="-10" dirty="0">
                <a:latin typeface="Times New Roman"/>
                <a:cs typeface="Times New Roman"/>
              </a:rPr>
              <a:t>2024-</a:t>
            </a:r>
            <a:r>
              <a:rPr sz="1600" dirty="0">
                <a:latin typeface="Times New Roman"/>
                <a:cs typeface="Times New Roman"/>
              </a:rPr>
              <a:t>2025</a:t>
            </a:r>
            <a:r>
              <a:rPr sz="1600" spc="-7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учебном</a:t>
            </a:r>
            <a:r>
              <a:rPr sz="1600" spc="-20" dirty="0">
                <a:latin typeface="Times New Roman"/>
                <a:cs typeface="Times New Roman"/>
              </a:rPr>
              <a:t> году»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Font typeface="Times New Roman"/>
              <a:buChar char="-"/>
            </a:pPr>
            <a:endParaRPr sz="1600">
              <a:latin typeface="Times New Roman"/>
              <a:cs typeface="Times New Roman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5"/>
              </a:spcBef>
              <a:buChar char="-"/>
              <a:tabLst>
                <a:tab pos="299085" algn="l"/>
              </a:tabLst>
            </a:pPr>
            <a:r>
              <a:rPr sz="1600" dirty="0">
                <a:latin typeface="Times New Roman"/>
                <a:cs typeface="Times New Roman"/>
              </a:rPr>
              <a:t>приказ</a:t>
            </a:r>
            <a:r>
              <a:rPr sz="1600" spc="2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Управления</a:t>
            </a:r>
            <a:r>
              <a:rPr sz="1600" spc="2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</a:t>
            </a:r>
            <a:r>
              <a:rPr sz="1600" spc="27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образованию</a:t>
            </a:r>
            <a:r>
              <a:rPr sz="1600" spc="26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Администрации</a:t>
            </a:r>
            <a:r>
              <a:rPr sz="1600" spc="28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Городского</a:t>
            </a:r>
            <a:r>
              <a:rPr sz="1600" spc="27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округа</a:t>
            </a:r>
            <a:r>
              <a:rPr sz="1600" spc="27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Балашиха</a:t>
            </a:r>
            <a:r>
              <a:rPr sz="1600" spc="295" dirty="0">
                <a:latin typeface="Times New Roman"/>
                <a:cs typeface="Times New Roman"/>
              </a:rPr>
              <a:t> </a:t>
            </a:r>
            <a:r>
              <a:rPr sz="1600" spc="-25" dirty="0">
                <a:solidFill>
                  <a:srgbClr val="C00000"/>
                </a:solidFill>
                <a:latin typeface="Times New Roman"/>
                <a:cs typeface="Times New Roman"/>
              </a:rPr>
              <a:t>от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24.02.2025г.</a:t>
            </a:r>
            <a:r>
              <a:rPr sz="1600" spc="5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№310</a:t>
            </a:r>
            <a:r>
              <a:rPr sz="1600" spc="7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«О</a:t>
            </a:r>
            <a:r>
              <a:rPr sz="1600" spc="6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проведении</a:t>
            </a:r>
            <a:r>
              <a:rPr sz="1600" spc="6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мониторинга</a:t>
            </a:r>
            <a:r>
              <a:rPr sz="1600" spc="75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качества</a:t>
            </a:r>
            <a:r>
              <a:rPr sz="1600" spc="70" dirty="0">
                <a:latin typeface="Times New Roman"/>
                <a:cs typeface="Times New Roman"/>
              </a:rPr>
              <a:t>  </a:t>
            </a:r>
            <a:r>
              <a:rPr sz="1600" dirty="0">
                <a:latin typeface="Times New Roman"/>
                <a:cs typeface="Times New Roman"/>
              </a:rPr>
              <a:t>подготовки</a:t>
            </a:r>
            <a:r>
              <a:rPr sz="1600" spc="60" dirty="0">
                <a:latin typeface="Times New Roman"/>
                <a:cs typeface="Times New Roman"/>
              </a:rPr>
              <a:t>  </a:t>
            </a:r>
            <a:r>
              <a:rPr sz="1600" spc="-10" dirty="0">
                <a:latin typeface="Times New Roman"/>
                <a:cs typeface="Times New Roman"/>
              </a:rPr>
              <a:t>обучающихся общеобразовательных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организаций </a:t>
            </a:r>
            <a:r>
              <a:rPr sz="1600" spc="-30" dirty="0">
                <a:latin typeface="Times New Roman"/>
                <a:cs typeface="Times New Roman"/>
              </a:rPr>
              <a:t>Городского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округа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Балашиха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форме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всероссийских проверочных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работ</a:t>
            </a:r>
            <a:r>
              <a:rPr sz="1600" spc="-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2025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году»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0"/>
              </a:spcBef>
              <a:buFont typeface="Times New Roman"/>
              <a:buChar char="-"/>
            </a:pPr>
            <a:endParaRPr sz="1600">
              <a:latin typeface="Times New Roman"/>
              <a:cs typeface="Times New Roman"/>
            </a:endParaRPr>
          </a:p>
          <a:p>
            <a:pPr marL="299085" marR="5715" indent="-287020" algn="just">
              <a:lnSpc>
                <a:spcPct val="100000"/>
              </a:lnSpc>
              <a:buChar char="-"/>
              <a:tabLst>
                <a:tab pos="299085" algn="l"/>
              </a:tabLst>
            </a:pPr>
            <a:r>
              <a:rPr sz="1600" dirty="0">
                <a:latin typeface="Times New Roman"/>
                <a:cs typeface="Times New Roman"/>
              </a:rPr>
              <a:t>приказ</a:t>
            </a:r>
            <a:r>
              <a:rPr sz="1600" spc="-7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директора</a:t>
            </a:r>
            <a:r>
              <a:rPr sz="1600" spc="1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МБОУ</a:t>
            </a:r>
            <a:r>
              <a:rPr sz="1600" spc="1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СОШ</a:t>
            </a:r>
            <a:r>
              <a:rPr sz="1600" spc="1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№10</a:t>
            </a:r>
            <a:r>
              <a:rPr sz="1600" spc="120" dirty="0"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от</a:t>
            </a:r>
            <a:r>
              <a:rPr sz="1600" spc="11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28.02.2025г.</a:t>
            </a:r>
            <a:r>
              <a:rPr sz="1600" spc="1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C00000"/>
                </a:solidFill>
                <a:latin typeface="Times New Roman"/>
                <a:cs typeface="Times New Roman"/>
              </a:rPr>
              <a:t>№123</a:t>
            </a:r>
            <a:r>
              <a:rPr sz="1600" spc="1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«О</a:t>
            </a:r>
            <a:r>
              <a:rPr sz="1600" spc="125" dirty="0">
                <a:latin typeface="Times New Roman"/>
                <a:cs typeface="Times New Roman"/>
              </a:rPr>
              <a:t> </a:t>
            </a:r>
            <a:r>
              <a:rPr sz="1600" spc="-120" dirty="0">
                <a:latin typeface="Times New Roman"/>
                <a:cs typeface="Times New Roman"/>
              </a:rPr>
              <a:t>пров</a:t>
            </a:r>
            <a:r>
              <a:rPr sz="1600" u="heavy" spc="20" dirty="0">
                <a:uFill>
                  <a:solidFill>
                    <a:srgbClr val="DDD9C3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heavy" dirty="0">
                <a:uFill>
                  <a:solidFill>
                    <a:srgbClr val="DDD9C3"/>
                  </a:solidFill>
                </a:uFill>
                <a:latin typeface="Times New Roman"/>
                <a:cs typeface="Times New Roman"/>
              </a:rPr>
              <a:t>едении</a:t>
            </a:r>
            <a:r>
              <a:rPr sz="1600" u="heavy" spc="130" dirty="0">
                <a:uFill>
                  <a:solidFill>
                    <a:srgbClr val="DDD9C3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u="heavy" spc="-10" dirty="0">
                <a:uFill>
                  <a:solidFill>
                    <a:srgbClr val="DDD9C3"/>
                  </a:solidFill>
                </a:uFill>
                <a:latin typeface="Times New Roman"/>
                <a:cs typeface="Times New Roman"/>
              </a:rPr>
              <a:t>мониторинг</a:t>
            </a:r>
            <a:r>
              <a:rPr sz="1600" spc="-10" dirty="0">
                <a:latin typeface="Times New Roman"/>
                <a:cs typeface="Times New Roman"/>
              </a:rPr>
              <a:t>а </a:t>
            </a:r>
            <a:r>
              <a:rPr sz="1600" dirty="0">
                <a:latin typeface="Times New Roman"/>
                <a:cs typeface="Times New Roman"/>
              </a:rPr>
              <a:t>качества</a:t>
            </a:r>
            <a:r>
              <a:rPr sz="1600" spc="2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подготовки</a:t>
            </a:r>
            <a:r>
              <a:rPr sz="1600" spc="20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обучающихся</a:t>
            </a:r>
            <a:r>
              <a:rPr sz="1600" spc="2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2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форме</a:t>
            </a:r>
            <a:r>
              <a:rPr sz="1600" spc="20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всероссийских</a:t>
            </a:r>
            <a:r>
              <a:rPr sz="1600" spc="229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проверочных</a:t>
            </a:r>
            <a:r>
              <a:rPr sz="1600" spc="2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работ</a:t>
            </a:r>
            <a:r>
              <a:rPr sz="1600" spc="204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</a:t>
            </a:r>
            <a:r>
              <a:rPr sz="1600" spc="2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2025 </a:t>
            </a:r>
            <a:r>
              <a:rPr sz="1600" spc="-10" dirty="0">
                <a:latin typeface="Times New Roman"/>
                <a:cs typeface="Times New Roman"/>
              </a:rPr>
              <a:t>году»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96215" y="5202935"/>
            <a:ext cx="1257269" cy="12750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УЧАСТИЕ</a:t>
            </a:r>
            <a:r>
              <a:rPr spc="-45" dirty="0"/>
              <a:t> </a:t>
            </a:r>
            <a:r>
              <a:rPr dirty="0"/>
              <a:t>В</a:t>
            </a:r>
            <a:r>
              <a:rPr spc="-45" dirty="0"/>
              <a:t> </a:t>
            </a:r>
            <a:r>
              <a:rPr spc="-25" dirty="0"/>
              <a:t>ВПР</a:t>
            </a:r>
          </a:p>
        </p:txBody>
      </p:sp>
      <p:sp>
        <p:nvSpPr>
          <p:cNvPr id="3" name="object 3"/>
          <p:cNvSpPr/>
          <p:nvPr/>
        </p:nvSpPr>
        <p:spPr>
          <a:xfrm>
            <a:off x="6672071" y="4058411"/>
            <a:ext cx="1736725" cy="11430"/>
          </a:xfrm>
          <a:custGeom>
            <a:avLst/>
            <a:gdLst/>
            <a:ahLst/>
            <a:cxnLst/>
            <a:rect l="l" t="t" r="r" b="b"/>
            <a:pathLst>
              <a:path w="1736725" h="11429">
                <a:moveTo>
                  <a:pt x="0" y="0"/>
                </a:moveTo>
                <a:lnTo>
                  <a:pt x="1736725" y="11049"/>
                </a:lnTo>
              </a:path>
            </a:pathLst>
          </a:custGeom>
          <a:ln w="9144">
            <a:solidFill>
              <a:srgbClr val="DDD9C3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73100" y="277368"/>
            <a:ext cx="504755" cy="52060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53339" y="1189101"/>
            <a:ext cx="28594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298450" algn="l"/>
                <a:tab pos="1915795" algn="l"/>
                <a:tab pos="2583815" algn="l"/>
              </a:tabLst>
            </a:pPr>
            <a:r>
              <a:rPr sz="2000" spc="-10" dirty="0">
                <a:latin typeface="Times New Roman"/>
                <a:cs typeface="Times New Roman"/>
              </a:rPr>
              <a:t>Участниками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ВПР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по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59226" y="1189101"/>
            <a:ext cx="21856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31570" algn="l"/>
              </a:tabLst>
            </a:pPr>
            <a:r>
              <a:rPr sz="2000" spc="-10" dirty="0">
                <a:latin typeface="Times New Roman"/>
                <a:cs typeface="Times New Roman"/>
              </a:rPr>
              <a:t>каждому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учебному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91327" y="1189101"/>
            <a:ext cx="10337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предмету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71156" y="1189101"/>
            <a:ext cx="15544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93800" algn="l"/>
              </a:tabLst>
            </a:pPr>
            <a:r>
              <a:rPr sz="2000" spc="-10" dirty="0">
                <a:latin typeface="Times New Roman"/>
                <a:cs typeface="Times New Roman"/>
              </a:rPr>
              <a:t>являются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все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0155" y="1493596"/>
            <a:ext cx="64712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75130" algn="l"/>
                <a:tab pos="3787775" algn="l"/>
                <a:tab pos="4864100" algn="l"/>
              </a:tabLst>
            </a:pPr>
            <a:r>
              <a:rPr sz="2000" spc="-10" dirty="0">
                <a:latin typeface="Times New Roman"/>
                <a:cs typeface="Times New Roman"/>
              </a:rPr>
              <a:t>обучающиеся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соответствующих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классов,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принимающих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64348" y="1493596"/>
            <a:ext cx="11626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29335" algn="l"/>
              </a:tabLst>
            </a:pPr>
            <a:r>
              <a:rPr sz="2000" spc="-10" dirty="0">
                <a:latin typeface="Times New Roman"/>
                <a:cs typeface="Times New Roman"/>
              </a:rPr>
              <a:t>участие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53339" y="1799082"/>
            <a:ext cx="8074025" cy="3379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105"/>
              </a:spcBef>
            </a:pPr>
            <a:r>
              <a:rPr sz="2000" spc="-60" dirty="0">
                <a:latin typeface="Times New Roman"/>
                <a:cs typeface="Times New Roman"/>
              </a:rPr>
              <a:t>ВПР,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за</a:t>
            </a:r>
            <a:r>
              <a:rPr sz="2000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исключением</a:t>
            </a:r>
            <a:r>
              <a:rPr sz="20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обучающихся</a:t>
            </a:r>
            <a:r>
              <a:rPr sz="2000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1-3,</a:t>
            </a:r>
            <a:r>
              <a:rPr sz="2000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C00000"/>
                </a:solidFill>
                <a:latin typeface="Times New Roman"/>
                <a:cs typeface="Times New Roman"/>
              </a:rPr>
              <a:t>9,11</a:t>
            </a:r>
            <a:r>
              <a:rPr sz="2000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C00000"/>
                </a:solidFill>
                <a:latin typeface="Times New Roman"/>
                <a:cs typeface="Times New Roman"/>
              </a:rPr>
              <a:t>классов.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297815" marR="6350" indent="-285750" algn="just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299085" algn="l"/>
              </a:tabLst>
            </a:pPr>
            <a:r>
              <a:rPr sz="2000" dirty="0">
                <a:latin typeface="Times New Roman"/>
                <a:cs typeface="Times New Roman"/>
              </a:rPr>
              <a:t>Обучающиеся,</a:t>
            </a:r>
            <a:r>
              <a:rPr sz="2000" spc="4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4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посещающие</a:t>
            </a:r>
            <a:r>
              <a:rPr sz="2000" spc="4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ОО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состоянию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здоровья</a:t>
            </a:r>
            <a:r>
              <a:rPr sz="2000" spc="4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или</a:t>
            </a:r>
            <a:r>
              <a:rPr sz="2000" spc="48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по 	</a:t>
            </a:r>
            <a:r>
              <a:rPr sz="2000" dirty="0">
                <a:latin typeface="Times New Roman"/>
                <a:cs typeface="Times New Roman"/>
              </a:rPr>
              <a:t>другим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объективным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причинам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момент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проведения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ВПР,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ВПР 	</a:t>
            </a:r>
            <a:r>
              <a:rPr sz="2000" dirty="0">
                <a:latin typeface="Times New Roman"/>
                <a:cs typeface="Times New Roman"/>
              </a:rPr>
              <a:t>участие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принимают.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Font typeface="Wingdings"/>
              <a:buChar char=""/>
            </a:pPr>
            <a:endParaRPr sz="2000">
              <a:latin typeface="Times New Roman"/>
              <a:cs typeface="Times New Roman"/>
            </a:endParaRPr>
          </a:p>
          <a:p>
            <a:pPr marL="297815" marR="5080" indent="-285750" algn="just">
              <a:lnSpc>
                <a:spcPct val="100000"/>
              </a:lnSpc>
              <a:buFont typeface="Wingdings"/>
              <a:buChar char=""/>
              <a:tabLst>
                <a:tab pos="299085" algn="l"/>
              </a:tabLst>
            </a:pPr>
            <a:r>
              <a:rPr sz="2000" dirty="0">
                <a:latin typeface="Times New Roman"/>
                <a:cs typeface="Times New Roman"/>
              </a:rPr>
              <a:t>Обучающиеся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ограниченными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возможностями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здоровья,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инвалиды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и 	</a:t>
            </a:r>
            <a:r>
              <a:rPr sz="2000" spc="-10" dirty="0">
                <a:latin typeface="Times New Roman"/>
                <a:cs typeface="Times New Roman"/>
              </a:rPr>
              <a:t>дети-</a:t>
            </a:r>
            <a:r>
              <a:rPr sz="2000" dirty="0">
                <a:latin typeface="Times New Roman"/>
                <a:cs typeface="Times New Roman"/>
              </a:rPr>
              <a:t>инвалиды</a:t>
            </a:r>
            <a:r>
              <a:rPr sz="2000" spc="20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принимают</a:t>
            </a:r>
            <a:r>
              <a:rPr sz="2000" spc="2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участие</a:t>
            </a:r>
            <a:r>
              <a:rPr sz="2000" spc="20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20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ВПР</a:t>
            </a:r>
            <a:r>
              <a:rPr sz="2000" spc="20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2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своему</a:t>
            </a:r>
            <a:r>
              <a:rPr sz="2000" spc="20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выбору</a:t>
            </a:r>
            <a:r>
              <a:rPr sz="2000" spc="200" dirty="0">
                <a:latin typeface="Times New Roman"/>
                <a:cs typeface="Times New Roman"/>
              </a:rPr>
              <a:t>  </a:t>
            </a:r>
            <a:r>
              <a:rPr sz="2000" spc="-50" dirty="0">
                <a:latin typeface="Times New Roman"/>
                <a:cs typeface="Times New Roman"/>
              </a:rPr>
              <a:t>с 	</a:t>
            </a:r>
            <a:r>
              <a:rPr sz="2000" spc="-10" dirty="0">
                <a:latin typeface="Times New Roman"/>
                <a:cs typeface="Times New Roman"/>
              </a:rPr>
              <a:t>письменного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согласия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родителей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(законных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представителей).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Font typeface="Wingdings"/>
              <a:buChar char=""/>
            </a:pPr>
            <a:endParaRPr sz="2000">
              <a:latin typeface="Times New Roman"/>
              <a:cs typeface="Times New Roman"/>
            </a:endParaRPr>
          </a:p>
          <a:p>
            <a:pPr marL="298450" indent="-285750">
              <a:lnSpc>
                <a:spcPct val="100000"/>
              </a:lnSpc>
              <a:buFont typeface="Wingdings"/>
              <a:buChar char=""/>
              <a:tabLst>
                <a:tab pos="298450" algn="l"/>
              </a:tabLst>
            </a:pPr>
            <a:r>
              <a:rPr sz="2000" dirty="0">
                <a:latin typeface="Times New Roman"/>
                <a:cs typeface="Times New Roman"/>
              </a:rPr>
              <a:t>Повторное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выполнение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проверочной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работы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предусмотрено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19543" y="5157215"/>
            <a:ext cx="2036063" cy="15239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5472" y="544195"/>
            <a:ext cx="7677150" cy="201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4355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СРОКИ</a:t>
            </a:r>
            <a:r>
              <a:rPr sz="3600" b="1" spc="-1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проведения</a:t>
            </a:r>
            <a:r>
              <a:rPr sz="3600" b="1" spc="-1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C00000"/>
                </a:solidFill>
                <a:latin typeface="Times New Roman"/>
                <a:cs typeface="Times New Roman"/>
              </a:rPr>
              <a:t>ВПР</a:t>
            </a:r>
            <a:r>
              <a:rPr sz="3600" b="1" spc="-11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6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2024</a:t>
            </a:r>
            <a:endParaRPr sz="3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160"/>
              </a:spcBef>
              <a:tabLst>
                <a:tab pos="1201420" algn="l"/>
              </a:tabLst>
            </a:pPr>
            <a:r>
              <a:rPr sz="2400" b="1" spc="-10" dirty="0">
                <a:latin typeface="Arial"/>
                <a:cs typeface="Arial"/>
              </a:rPr>
              <a:t>приказ</a:t>
            </a:r>
            <a:r>
              <a:rPr sz="2400" b="1" dirty="0">
                <a:latin typeface="Arial"/>
                <a:cs typeface="Arial"/>
              </a:rPr>
              <a:t>	Федеральной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службы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по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надзору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в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сфере</a:t>
            </a:r>
            <a:endParaRPr sz="2400">
              <a:latin typeface="Arial"/>
              <a:cs typeface="Arial"/>
            </a:endParaRPr>
          </a:p>
          <a:p>
            <a:pPr marL="340995" algn="ctr">
              <a:lnSpc>
                <a:spcPct val="100000"/>
              </a:lnSpc>
            </a:pPr>
            <a:r>
              <a:rPr sz="2400" b="1" spc="-10" dirty="0">
                <a:latin typeface="Arial"/>
                <a:cs typeface="Arial"/>
              </a:rPr>
              <a:t>образования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и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науки</a:t>
            </a:r>
            <a:endParaRPr sz="24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575"/>
              </a:spcBef>
              <a:tabLst>
                <a:tab pos="2106930" algn="l"/>
              </a:tabLst>
            </a:pPr>
            <a:r>
              <a:rPr sz="2400" b="1" dirty="0">
                <a:latin typeface="Arial"/>
                <a:cs typeface="Arial"/>
              </a:rPr>
              <a:t>от</a:t>
            </a:r>
            <a:r>
              <a:rPr sz="2400" b="1" spc="-7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13.05.2024</a:t>
            </a:r>
            <a:r>
              <a:rPr sz="2400" b="1" dirty="0">
                <a:latin typeface="Arial"/>
                <a:cs typeface="Arial"/>
              </a:rPr>
              <a:t>	№ </a:t>
            </a:r>
            <a:r>
              <a:rPr sz="2400" b="1" spc="-20" dirty="0">
                <a:latin typeface="Arial"/>
                <a:cs typeface="Arial"/>
              </a:rPr>
              <a:t>1008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1169" y="2971800"/>
            <a:ext cx="6965950" cy="156464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175"/>
              </a:spcBef>
            </a:pPr>
            <a:r>
              <a:rPr sz="4400" b="1" dirty="0">
                <a:solidFill>
                  <a:srgbClr val="008000"/>
                </a:solidFill>
                <a:latin typeface="Arial"/>
                <a:cs typeface="Arial"/>
              </a:rPr>
              <a:t>4</a:t>
            </a:r>
            <a:r>
              <a:rPr sz="4400" dirty="0">
                <a:solidFill>
                  <a:srgbClr val="008000"/>
                </a:solidFill>
                <a:latin typeface="Microsoft Sans Serif"/>
                <a:cs typeface="Microsoft Sans Serif"/>
              </a:rPr>
              <a:t>,</a:t>
            </a:r>
            <a:r>
              <a:rPr sz="4400" b="1" dirty="0">
                <a:solidFill>
                  <a:srgbClr val="008000"/>
                </a:solidFill>
                <a:latin typeface="Arial"/>
                <a:cs typeface="Arial"/>
              </a:rPr>
              <a:t>5,6,7,8,10</a:t>
            </a:r>
            <a:r>
              <a:rPr sz="4400" b="1" spc="-254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4400" b="1" spc="-10" dirty="0">
                <a:solidFill>
                  <a:srgbClr val="008000"/>
                </a:solidFill>
                <a:latin typeface="Arial"/>
                <a:cs typeface="Arial"/>
              </a:rPr>
              <a:t>классы</a:t>
            </a:r>
            <a:endParaRPr sz="4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65"/>
              </a:spcBef>
              <a:tabLst>
                <a:tab pos="3361054" algn="l"/>
                <a:tab pos="4400550" algn="l"/>
              </a:tabLst>
            </a:pPr>
            <a:r>
              <a:rPr sz="4000" b="1" dirty="0">
                <a:latin typeface="Arial"/>
                <a:cs typeface="Arial"/>
              </a:rPr>
              <a:t>с</a:t>
            </a:r>
            <a:r>
              <a:rPr sz="4000" b="1" spc="-30" dirty="0">
                <a:latin typeface="Arial"/>
                <a:cs typeface="Arial"/>
              </a:rPr>
              <a:t> </a:t>
            </a:r>
            <a:r>
              <a:rPr sz="4000" b="1" spc="-10" dirty="0">
                <a:latin typeface="Arial"/>
                <a:cs typeface="Arial"/>
              </a:rPr>
              <a:t>11.04.2025</a:t>
            </a:r>
            <a:r>
              <a:rPr sz="4000" b="1" dirty="0">
                <a:latin typeface="Arial"/>
                <a:cs typeface="Arial"/>
              </a:rPr>
              <a:t>	</a:t>
            </a:r>
            <a:r>
              <a:rPr sz="4000" b="1" spc="-25" dirty="0">
                <a:latin typeface="Arial"/>
                <a:cs typeface="Arial"/>
              </a:rPr>
              <a:t>по</a:t>
            </a:r>
            <a:r>
              <a:rPr sz="4000" b="1" dirty="0">
                <a:latin typeface="Arial"/>
                <a:cs typeface="Arial"/>
              </a:rPr>
              <a:t>	</a:t>
            </a:r>
            <a:r>
              <a:rPr sz="4000" b="1" spc="-10" dirty="0">
                <a:latin typeface="Arial"/>
                <a:cs typeface="Arial"/>
              </a:rPr>
              <a:t>16.05.2025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6215" y="5202935"/>
            <a:ext cx="1257269" cy="127508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44500" y="301752"/>
            <a:ext cx="504755" cy="5191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5926" y="700481"/>
            <a:ext cx="49231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0000"/>
                </a:solidFill>
              </a:rPr>
              <a:t>Учебные</a:t>
            </a:r>
            <a:r>
              <a:rPr sz="4400" spc="-30" dirty="0">
                <a:solidFill>
                  <a:srgbClr val="000000"/>
                </a:solidFill>
              </a:rPr>
              <a:t> </a:t>
            </a:r>
            <a:r>
              <a:rPr sz="4400" spc="-10" dirty="0">
                <a:solidFill>
                  <a:srgbClr val="000000"/>
                </a:solidFill>
              </a:rPr>
              <a:t>предметы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277492" y="1838237"/>
            <a:ext cx="2566035" cy="119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100"/>
              </a:lnSpc>
              <a:spcBef>
                <a:spcPts val="100"/>
              </a:spcBef>
            </a:pPr>
            <a:r>
              <a:rPr sz="3200" b="1" spc="-10" dirty="0">
                <a:latin typeface="Times New Roman"/>
                <a:cs typeface="Times New Roman"/>
              </a:rPr>
              <a:t>Русский</a:t>
            </a:r>
            <a:r>
              <a:rPr sz="3200" b="1" spc="-140" dirty="0">
                <a:latin typeface="Times New Roman"/>
                <a:cs typeface="Times New Roman"/>
              </a:rPr>
              <a:t> </a:t>
            </a:r>
            <a:r>
              <a:rPr sz="3200" b="1" spc="-20" dirty="0">
                <a:latin typeface="Times New Roman"/>
                <a:cs typeface="Times New Roman"/>
              </a:rPr>
              <a:t>язык </a:t>
            </a:r>
            <a:r>
              <a:rPr sz="3200" b="1" spc="-10" dirty="0">
                <a:latin typeface="Times New Roman"/>
                <a:cs typeface="Times New Roman"/>
              </a:rPr>
              <a:t>Математика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71219" marR="896619" indent="-351155">
              <a:lnSpc>
                <a:spcPct val="120000"/>
              </a:lnSpc>
              <a:spcBef>
                <a:spcPts val="95"/>
              </a:spcBef>
            </a:pPr>
            <a:r>
              <a:rPr spc="-25" dirty="0"/>
              <a:t>обязательные </a:t>
            </a:r>
            <a:r>
              <a:rPr spc="-10" dirty="0"/>
              <a:t>предметы</a:t>
            </a:r>
          </a:p>
          <a:p>
            <a:pPr marL="770890" marR="5080" indent="-758825">
              <a:lnSpc>
                <a:spcPct val="120000"/>
              </a:lnSpc>
            </a:pPr>
            <a:r>
              <a:rPr dirty="0"/>
              <a:t>для</a:t>
            </a:r>
            <a:r>
              <a:rPr spc="-85" dirty="0"/>
              <a:t> </a:t>
            </a:r>
            <a:r>
              <a:rPr dirty="0"/>
              <a:t>каждого</a:t>
            </a:r>
            <a:r>
              <a:rPr spc="-90" dirty="0"/>
              <a:t> </a:t>
            </a:r>
            <a:r>
              <a:rPr dirty="0"/>
              <a:t>класса</a:t>
            </a:r>
            <a:r>
              <a:rPr spc="-100" dirty="0"/>
              <a:t> </a:t>
            </a:r>
            <a:r>
              <a:rPr spc="-50" dirty="0"/>
              <a:t>в </a:t>
            </a:r>
            <a:r>
              <a:rPr spc="-10" dirty="0"/>
              <a:t>параллели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77492" y="3692144"/>
            <a:ext cx="19113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Times New Roman"/>
                <a:cs typeface="Times New Roman"/>
              </a:rPr>
              <a:t>Предмет</a:t>
            </a:r>
            <a:r>
              <a:rPr sz="3200" b="1" spc="-140" dirty="0">
                <a:latin typeface="Times New Roman"/>
                <a:cs typeface="Times New Roman"/>
              </a:rPr>
              <a:t> </a:t>
            </a:r>
            <a:r>
              <a:rPr sz="3200" b="1" spc="-50" dirty="0">
                <a:latin typeface="Times New Roman"/>
                <a:cs typeface="Times New Roman"/>
              </a:rPr>
              <a:t>1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77492" y="4862829"/>
            <a:ext cx="7091680" cy="139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Times New Roman"/>
                <a:cs typeface="Times New Roman"/>
              </a:rPr>
              <a:t>Предмет</a:t>
            </a:r>
            <a:r>
              <a:rPr sz="3200" b="1" spc="-140" dirty="0">
                <a:latin typeface="Times New Roman"/>
                <a:cs typeface="Times New Roman"/>
              </a:rPr>
              <a:t> </a:t>
            </a:r>
            <a:r>
              <a:rPr sz="3200" b="1" spc="-50" dirty="0">
                <a:latin typeface="Times New Roman"/>
                <a:cs typeface="Times New Roman"/>
              </a:rPr>
              <a:t>2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24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4</a:t>
            </a:r>
            <a:r>
              <a:rPr sz="24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классах</a:t>
            </a:r>
            <a:r>
              <a:rPr sz="24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–</a:t>
            </a:r>
            <a:r>
              <a:rPr sz="24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русский</a:t>
            </a:r>
            <a:r>
              <a:rPr sz="24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язык,</a:t>
            </a:r>
            <a:r>
              <a:rPr sz="24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математика,</a:t>
            </a:r>
            <a:r>
              <a:rPr sz="24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предмет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68317" y="1832610"/>
            <a:ext cx="1021080" cy="3397250"/>
          </a:xfrm>
          <a:custGeom>
            <a:avLst/>
            <a:gdLst/>
            <a:ahLst/>
            <a:cxnLst/>
            <a:rect l="l" t="t" r="r" b="b"/>
            <a:pathLst>
              <a:path w="1021079" h="3397250">
                <a:moveTo>
                  <a:pt x="0" y="0"/>
                </a:moveTo>
                <a:lnTo>
                  <a:pt x="75438" y="922"/>
                </a:lnTo>
                <a:lnTo>
                  <a:pt x="147442" y="3602"/>
                </a:lnTo>
                <a:lnTo>
                  <a:pt x="215220" y="7909"/>
                </a:lnTo>
                <a:lnTo>
                  <a:pt x="277984" y="13709"/>
                </a:lnTo>
                <a:lnTo>
                  <a:pt x="334942" y="20872"/>
                </a:lnTo>
                <a:lnTo>
                  <a:pt x="385305" y="29266"/>
                </a:lnTo>
                <a:lnTo>
                  <a:pt x="428282" y="38759"/>
                </a:lnTo>
                <a:lnTo>
                  <a:pt x="488922" y="60516"/>
                </a:lnTo>
                <a:lnTo>
                  <a:pt x="510540" y="85089"/>
                </a:lnTo>
                <a:lnTo>
                  <a:pt x="510540" y="1601597"/>
                </a:lnTo>
                <a:lnTo>
                  <a:pt x="516076" y="1614170"/>
                </a:lnTo>
                <a:lnTo>
                  <a:pt x="557994" y="1637467"/>
                </a:lnTo>
                <a:lnTo>
                  <a:pt x="635774" y="1657420"/>
                </a:lnTo>
                <a:lnTo>
                  <a:pt x="686137" y="1665814"/>
                </a:lnTo>
                <a:lnTo>
                  <a:pt x="743095" y="1672977"/>
                </a:lnTo>
                <a:lnTo>
                  <a:pt x="805859" y="1678777"/>
                </a:lnTo>
                <a:lnTo>
                  <a:pt x="873637" y="1683084"/>
                </a:lnTo>
                <a:lnTo>
                  <a:pt x="945641" y="1685764"/>
                </a:lnTo>
                <a:lnTo>
                  <a:pt x="1021080" y="1686687"/>
                </a:lnTo>
                <a:lnTo>
                  <a:pt x="945641" y="1687609"/>
                </a:lnTo>
                <a:lnTo>
                  <a:pt x="873637" y="1690289"/>
                </a:lnTo>
                <a:lnTo>
                  <a:pt x="805859" y="1694596"/>
                </a:lnTo>
                <a:lnTo>
                  <a:pt x="743095" y="1700396"/>
                </a:lnTo>
                <a:lnTo>
                  <a:pt x="686137" y="1707559"/>
                </a:lnTo>
                <a:lnTo>
                  <a:pt x="635774" y="1715953"/>
                </a:lnTo>
                <a:lnTo>
                  <a:pt x="592797" y="1725446"/>
                </a:lnTo>
                <a:lnTo>
                  <a:pt x="532157" y="1747203"/>
                </a:lnTo>
                <a:lnTo>
                  <a:pt x="510540" y="1771777"/>
                </a:lnTo>
                <a:lnTo>
                  <a:pt x="510540" y="3311905"/>
                </a:lnTo>
                <a:lnTo>
                  <a:pt x="505003" y="3324479"/>
                </a:lnTo>
                <a:lnTo>
                  <a:pt x="463085" y="3347776"/>
                </a:lnTo>
                <a:lnTo>
                  <a:pt x="385305" y="3367729"/>
                </a:lnTo>
                <a:lnTo>
                  <a:pt x="334942" y="3376123"/>
                </a:lnTo>
                <a:lnTo>
                  <a:pt x="277984" y="3383286"/>
                </a:lnTo>
                <a:lnTo>
                  <a:pt x="215220" y="3389086"/>
                </a:lnTo>
                <a:lnTo>
                  <a:pt x="147442" y="3393393"/>
                </a:lnTo>
                <a:lnTo>
                  <a:pt x="75438" y="3396073"/>
                </a:lnTo>
                <a:lnTo>
                  <a:pt x="0" y="3396996"/>
                </a:lnTo>
              </a:path>
            </a:pathLst>
          </a:custGeom>
          <a:ln w="320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5926" y="700481"/>
            <a:ext cx="49231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000000"/>
                </a:solidFill>
              </a:rPr>
              <a:t>Учебные</a:t>
            </a:r>
            <a:r>
              <a:rPr sz="4400" spc="-30" dirty="0">
                <a:solidFill>
                  <a:srgbClr val="000000"/>
                </a:solidFill>
              </a:rPr>
              <a:t> </a:t>
            </a:r>
            <a:r>
              <a:rPr sz="4400" spc="-10" dirty="0">
                <a:solidFill>
                  <a:srgbClr val="000000"/>
                </a:solidFill>
              </a:rPr>
              <a:t>предметы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409143" y="1563458"/>
            <a:ext cx="6640830" cy="354266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Предмет</a:t>
            </a:r>
            <a:r>
              <a:rPr sz="28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1:</a:t>
            </a:r>
            <a:r>
              <a:rPr sz="28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продолжительность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–</a:t>
            </a:r>
            <a:r>
              <a:rPr sz="28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1</a:t>
            </a:r>
            <a:r>
              <a:rPr sz="28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урок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Предмет</a:t>
            </a:r>
            <a:r>
              <a:rPr sz="28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2:</a:t>
            </a:r>
            <a:r>
              <a:rPr sz="28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продолжительность</a:t>
            </a:r>
            <a:r>
              <a:rPr sz="28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–</a:t>
            </a:r>
            <a:r>
              <a:rPr sz="28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2</a:t>
            </a:r>
            <a:r>
              <a:rPr sz="28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урока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8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Предмет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1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(выбирается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один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из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предметов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группы)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b="1" i="1" dirty="0">
                <a:latin typeface="Times New Roman"/>
                <a:cs typeface="Times New Roman"/>
              </a:rPr>
              <a:t>Например,</a:t>
            </a:r>
            <a:r>
              <a:rPr sz="2000" b="1" i="1" spc="-6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5А –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история,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5Б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–</a:t>
            </a:r>
            <a:r>
              <a:rPr sz="2000" b="1" i="1" spc="-10" dirty="0">
                <a:latin typeface="Times New Roman"/>
                <a:cs typeface="Times New Roman"/>
              </a:rPr>
              <a:t> литература</a:t>
            </a:r>
            <a:r>
              <a:rPr sz="2000" b="1" i="1" spc="-4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и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т.д.)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6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Предмет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2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(выбирается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один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из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предметов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группы)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000" b="1" i="1" dirty="0">
                <a:latin typeface="Times New Roman"/>
                <a:cs typeface="Times New Roman"/>
              </a:rPr>
              <a:t>Например,</a:t>
            </a:r>
            <a:r>
              <a:rPr sz="2000" b="1" i="1" spc="-5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5А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–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биология,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5Б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–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география</a:t>
            </a:r>
            <a:r>
              <a:rPr sz="2000" b="1" i="1" spc="-5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и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т.д.)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96215" y="5202935"/>
            <a:ext cx="1257269" cy="12750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</TotalTime>
  <Words>1132</Words>
  <Application>Microsoft Office PowerPoint</Application>
  <PresentationFormat>Экран (4:3)</PresentationFormat>
  <Paragraphs>265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Office Theme</vt:lpstr>
      <vt:lpstr>1_Office Theme</vt:lpstr>
      <vt:lpstr>Организация и проведение всероссийских проверочных работ (ВПР) для учащихся  4,5,6,7,8,10 классов в МАОУ СОШ с.Красный Ключ  </vt:lpstr>
      <vt:lpstr>Презентация PowerPoint</vt:lpstr>
      <vt:lpstr>Презентация PowerPoint</vt:lpstr>
      <vt:lpstr>НОРМАТИВНЫЕ ДОКУМЕНТЫ</vt:lpstr>
      <vt:lpstr>НОРМАТИВНЫЕ ДОКУМЕНТЫ</vt:lpstr>
      <vt:lpstr>УЧАСТИЕ В ВПР</vt:lpstr>
      <vt:lpstr>Презентация PowerPoint</vt:lpstr>
      <vt:lpstr>Учебные предметы</vt:lpstr>
      <vt:lpstr>Учебные предметы</vt:lpstr>
      <vt:lpstr>ВПР 2024-2025 учебного года</vt:lpstr>
      <vt:lpstr>Презентация PowerPoint</vt:lpstr>
      <vt:lpstr>Демоверсии ВПР 2025</vt:lpstr>
      <vt:lpstr>ОБЪЕКТИВНОСТЬ ПРОВЕДЕНИЯ ВПР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creator>Sony</dc:creator>
  <cp:lastModifiedBy>Красный ключ</cp:lastModifiedBy>
  <cp:revision>5</cp:revision>
  <dcterms:created xsi:type="dcterms:W3CDTF">2025-03-20T04:46:17Z</dcterms:created>
  <dcterms:modified xsi:type="dcterms:W3CDTF">2025-03-20T05:30:36Z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2025-03-20T00:00:00Z</vt:filetime>
  </property>
  <property fmtid="{D5CDD505-2E9C-101B-9397-08002B2CF9AE}" pid="5" name="Producer">
    <vt:lpwstr>Microsoft® PowerPoint® 2016</vt:lpwstr>
  </property>
</Properties>
</file>